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0" r:id="rId1"/>
  </p:sldMasterIdLst>
  <p:notesMasterIdLst>
    <p:notesMasterId r:id="rId85"/>
  </p:notesMasterIdLst>
  <p:sldIdLst>
    <p:sldId id="257" r:id="rId2"/>
    <p:sldId id="332" r:id="rId3"/>
    <p:sldId id="333" r:id="rId4"/>
    <p:sldId id="334" r:id="rId5"/>
    <p:sldId id="335" r:id="rId6"/>
    <p:sldId id="336" r:id="rId7"/>
    <p:sldId id="337" r:id="rId8"/>
    <p:sldId id="338" r:id="rId9"/>
    <p:sldId id="339" r:id="rId10"/>
    <p:sldId id="340" r:id="rId11"/>
    <p:sldId id="341" r:id="rId12"/>
    <p:sldId id="342" r:id="rId13"/>
    <p:sldId id="343" r:id="rId14"/>
    <p:sldId id="344" r:id="rId15"/>
    <p:sldId id="345" r:id="rId16"/>
    <p:sldId id="346" r:id="rId17"/>
    <p:sldId id="347" r:id="rId18"/>
    <p:sldId id="348" r:id="rId19"/>
    <p:sldId id="349" r:id="rId20"/>
    <p:sldId id="350" r:id="rId21"/>
    <p:sldId id="351" r:id="rId22"/>
    <p:sldId id="352" r:id="rId23"/>
    <p:sldId id="353" r:id="rId24"/>
    <p:sldId id="354" r:id="rId25"/>
    <p:sldId id="355" r:id="rId26"/>
    <p:sldId id="356" r:id="rId27"/>
    <p:sldId id="357" r:id="rId28"/>
    <p:sldId id="358" r:id="rId29"/>
    <p:sldId id="359" r:id="rId30"/>
    <p:sldId id="360" r:id="rId31"/>
    <p:sldId id="361" r:id="rId32"/>
    <p:sldId id="362" r:id="rId33"/>
    <p:sldId id="365" r:id="rId34"/>
    <p:sldId id="364" r:id="rId35"/>
    <p:sldId id="366" r:id="rId36"/>
    <p:sldId id="367" r:id="rId37"/>
    <p:sldId id="368" r:id="rId38"/>
    <p:sldId id="369" r:id="rId39"/>
    <p:sldId id="258" r:id="rId40"/>
    <p:sldId id="318" r:id="rId41"/>
    <p:sldId id="317" r:id="rId42"/>
    <p:sldId id="310" r:id="rId43"/>
    <p:sldId id="260" r:id="rId44"/>
    <p:sldId id="299" r:id="rId45"/>
    <p:sldId id="311" r:id="rId46"/>
    <p:sldId id="266" r:id="rId47"/>
    <p:sldId id="267" r:id="rId48"/>
    <p:sldId id="268" r:id="rId49"/>
    <p:sldId id="269" r:id="rId50"/>
    <p:sldId id="270" r:id="rId51"/>
    <p:sldId id="271" r:id="rId52"/>
    <p:sldId id="319" r:id="rId53"/>
    <p:sldId id="272" r:id="rId54"/>
    <p:sldId id="330" r:id="rId55"/>
    <p:sldId id="273" r:id="rId56"/>
    <p:sldId id="370" r:id="rId57"/>
    <p:sldId id="274" r:id="rId58"/>
    <p:sldId id="275" r:id="rId59"/>
    <p:sldId id="277" r:id="rId60"/>
    <p:sldId id="320" r:id="rId61"/>
    <p:sldId id="278" r:id="rId62"/>
    <p:sldId id="279" r:id="rId63"/>
    <p:sldId id="322" r:id="rId64"/>
    <p:sldId id="280" r:id="rId65"/>
    <p:sldId id="282" r:id="rId66"/>
    <p:sldId id="283" r:id="rId67"/>
    <p:sldId id="284" r:id="rId68"/>
    <p:sldId id="323" r:id="rId69"/>
    <p:sldId id="285" r:id="rId70"/>
    <p:sldId id="324" r:id="rId71"/>
    <p:sldId id="325" r:id="rId72"/>
    <p:sldId id="288" r:id="rId73"/>
    <p:sldId id="327" r:id="rId74"/>
    <p:sldId id="326" r:id="rId75"/>
    <p:sldId id="375" r:id="rId76"/>
    <p:sldId id="328" r:id="rId77"/>
    <p:sldId id="305" r:id="rId78"/>
    <p:sldId id="329" r:id="rId79"/>
    <p:sldId id="372" r:id="rId80"/>
    <p:sldId id="373" r:id="rId81"/>
    <p:sldId id="371" r:id="rId82"/>
    <p:sldId id="374" r:id="rId83"/>
    <p:sldId id="312" r:id="rId84"/>
  </p:sldIdLst>
  <p:sldSz cx="9144000" cy="6858000" type="screen4x3"/>
  <p:notesSz cx="6858000" cy="9144000"/>
  <p:defaultTextStyle>
    <a:defPPr>
      <a:defRPr lang="en-US"/>
    </a:defPPr>
    <a:lvl1pPr marL="0" algn="l" defTabSz="881011" rtl="0" eaLnBrk="1" latinLnBrk="0" hangingPunct="1">
      <a:defRPr sz="1700" kern="1200">
        <a:solidFill>
          <a:schemeClr val="tx1"/>
        </a:solidFill>
        <a:latin typeface="+mn-lt"/>
        <a:ea typeface="+mn-ea"/>
        <a:cs typeface="+mn-cs"/>
      </a:defRPr>
    </a:lvl1pPr>
    <a:lvl2pPr marL="440504" algn="l" defTabSz="881011" rtl="0" eaLnBrk="1" latinLnBrk="0" hangingPunct="1">
      <a:defRPr sz="1700" kern="1200">
        <a:solidFill>
          <a:schemeClr val="tx1"/>
        </a:solidFill>
        <a:latin typeface="+mn-lt"/>
        <a:ea typeface="+mn-ea"/>
        <a:cs typeface="+mn-cs"/>
      </a:defRPr>
    </a:lvl2pPr>
    <a:lvl3pPr marL="881011" algn="l" defTabSz="881011" rtl="0" eaLnBrk="1" latinLnBrk="0" hangingPunct="1">
      <a:defRPr sz="1700" kern="1200">
        <a:solidFill>
          <a:schemeClr val="tx1"/>
        </a:solidFill>
        <a:latin typeface="+mn-lt"/>
        <a:ea typeface="+mn-ea"/>
        <a:cs typeface="+mn-cs"/>
      </a:defRPr>
    </a:lvl3pPr>
    <a:lvl4pPr marL="1321515" algn="l" defTabSz="881011" rtl="0" eaLnBrk="1" latinLnBrk="0" hangingPunct="1">
      <a:defRPr sz="1700" kern="1200">
        <a:solidFill>
          <a:schemeClr val="tx1"/>
        </a:solidFill>
        <a:latin typeface="+mn-lt"/>
        <a:ea typeface="+mn-ea"/>
        <a:cs typeface="+mn-cs"/>
      </a:defRPr>
    </a:lvl4pPr>
    <a:lvl5pPr marL="1762019" algn="l" defTabSz="881011" rtl="0" eaLnBrk="1" latinLnBrk="0" hangingPunct="1">
      <a:defRPr sz="1700" kern="1200">
        <a:solidFill>
          <a:schemeClr val="tx1"/>
        </a:solidFill>
        <a:latin typeface="+mn-lt"/>
        <a:ea typeface="+mn-ea"/>
        <a:cs typeface="+mn-cs"/>
      </a:defRPr>
    </a:lvl5pPr>
    <a:lvl6pPr marL="2202524" algn="l" defTabSz="881011" rtl="0" eaLnBrk="1" latinLnBrk="0" hangingPunct="1">
      <a:defRPr sz="1700" kern="1200">
        <a:solidFill>
          <a:schemeClr val="tx1"/>
        </a:solidFill>
        <a:latin typeface="+mn-lt"/>
        <a:ea typeface="+mn-ea"/>
        <a:cs typeface="+mn-cs"/>
      </a:defRPr>
    </a:lvl6pPr>
    <a:lvl7pPr marL="2643029" algn="l" defTabSz="881011" rtl="0" eaLnBrk="1" latinLnBrk="0" hangingPunct="1">
      <a:defRPr sz="1700" kern="1200">
        <a:solidFill>
          <a:schemeClr val="tx1"/>
        </a:solidFill>
        <a:latin typeface="+mn-lt"/>
        <a:ea typeface="+mn-ea"/>
        <a:cs typeface="+mn-cs"/>
      </a:defRPr>
    </a:lvl7pPr>
    <a:lvl8pPr marL="3083535" algn="l" defTabSz="881011" rtl="0" eaLnBrk="1" latinLnBrk="0" hangingPunct="1">
      <a:defRPr sz="1700" kern="1200">
        <a:solidFill>
          <a:schemeClr val="tx1"/>
        </a:solidFill>
        <a:latin typeface="+mn-lt"/>
        <a:ea typeface="+mn-ea"/>
        <a:cs typeface="+mn-cs"/>
      </a:defRPr>
    </a:lvl8pPr>
    <a:lvl9pPr marL="3524040" algn="l" defTabSz="881011" rtl="0" eaLnBrk="1" latinLnBrk="0" hangingPunct="1">
      <a:defRPr sz="17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71" autoAdjust="0"/>
    <p:restoredTop sz="94638" autoAdjust="0"/>
  </p:normalViewPr>
  <p:slideViewPr>
    <p:cSldViewPr snapToGrid="0">
      <p:cViewPr>
        <p:scale>
          <a:sx n="91" d="100"/>
          <a:sy n="91" d="100"/>
        </p:scale>
        <p:origin x="-588" y="-31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4DE426-31F2-4687-B664-D6F15432D084}" type="datetimeFigureOut">
              <a:rPr lang="en-US" smtClean="0"/>
              <a:pPr/>
              <a:t>5/22/2017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6298B3E-CF1D-471B-A7B0-EE27895D6F24}" type="slidenum">
              <a:rPr lang="en-US" smtClean="0"/>
              <a:pPr/>
              <a:t>‹#›</a:t>
            </a:fld>
            <a:endParaRPr lang="en-US"/>
          </a:p>
        </p:txBody>
      </p:sp>
    </p:spTree>
    <p:extLst>
      <p:ext uri="{BB962C8B-B14F-4D97-AF65-F5344CB8AC3E}">
        <p14:creationId xmlns:p14="http://schemas.microsoft.com/office/powerpoint/2010/main" xmlns="" val="900143725"/>
      </p:ext>
    </p:extLst>
  </p:cSld>
  <p:clrMap bg1="lt1" tx1="dk1" bg2="lt2" tx2="dk2" accent1="accent1" accent2="accent2" accent3="accent3" accent4="accent4" accent5="accent5" accent6="accent6" hlink="hlink" folHlink="folHlink"/>
  <p:notesStyle>
    <a:lvl1pPr marL="0" algn="l" defTabSz="881011" rtl="0" eaLnBrk="1" latinLnBrk="0" hangingPunct="1">
      <a:defRPr sz="1200" kern="1200">
        <a:solidFill>
          <a:schemeClr val="tx1"/>
        </a:solidFill>
        <a:latin typeface="+mn-lt"/>
        <a:ea typeface="+mn-ea"/>
        <a:cs typeface="+mn-cs"/>
      </a:defRPr>
    </a:lvl1pPr>
    <a:lvl2pPr marL="440504" algn="l" defTabSz="881011" rtl="0" eaLnBrk="1" latinLnBrk="0" hangingPunct="1">
      <a:defRPr sz="1200" kern="1200">
        <a:solidFill>
          <a:schemeClr val="tx1"/>
        </a:solidFill>
        <a:latin typeface="+mn-lt"/>
        <a:ea typeface="+mn-ea"/>
        <a:cs typeface="+mn-cs"/>
      </a:defRPr>
    </a:lvl2pPr>
    <a:lvl3pPr marL="881011" algn="l" defTabSz="881011" rtl="0" eaLnBrk="1" latinLnBrk="0" hangingPunct="1">
      <a:defRPr sz="1200" kern="1200">
        <a:solidFill>
          <a:schemeClr val="tx1"/>
        </a:solidFill>
        <a:latin typeface="+mn-lt"/>
        <a:ea typeface="+mn-ea"/>
        <a:cs typeface="+mn-cs"/>
      </a:defRPr>
    </a:lvl3pPr>
    <a:lvl4pPr marL="1321515" algn="l" defTabSz="881011" rtl="0" eaLnBrk="1" latinLnBrk="0" hangingPunct="1">
      <a:defRPr sz="1200" kern="1200">
        <a:solidFill>
          <a:schemeClr val="tx1"/>
        </a:solidFill>
        <a:latin typeface="+mn-lt"/>
        <a:ea typeface="+mn-ea"/>
        <a:cs typeface="+mn-cs"/>
      </a:defRPr>
    </a:lvl4pPr>
    <a:lvl5pPr marL="1762019" algn="l" defTabSz="881011" rtl="0" eaLnBrk="1" latinLnBrk="0" hangingPunct="1">
      <a:defRPr sz="1200" kern="1200">
        <a:solidFill>
          <a:schemeClr val="tx1"/>
        </a:solidFill>
        <a:latin typeface="+mn-lt"/>
        <a:ea typeface="+mn-ea"/>
        <a:cs typeface="+mn-cs"/>
      </a:defRPr>
    </a:lvl5pPr>
    <a:lvl6pPr marL="2202524" algn="l" defTabSz="881011" rtl="0" eaLnBrk="1" latinLnBrk="0" hangingPunct="1">
      <a:defRPr sz="1200" kern="1200">
        <a:solidFill>
          <a:schemeClr val="tx1"/>
        </a:solidFill>
        <a:latin typeface="+mn-lt"/>
        <a:ea typeface="+mn-ea"/>
        <a:cs typeface="+mn-cs"/>
      </a:defRPr>
    </a:lvl6pPr>
    <a:lvl7pPr marL="2643029" algn="l" defTabSz="881011" rtl="0" eaLnBrk="1" latinLnBrk="0" hangingPunct="1">
      <a:defRPr sz="1200" kern="1200">
        <a:solidFill>
          <a:schemeClr val="tx1"/>
        </a:solidFill>
        <a:latin typeface="+mn-lt"/>
        <a:ea typeface="+mn-ea"/>
        <a:cs typeface="+mn-cs"/>
      </a:defRPr>
    </a:lvl7pPr>
    <a:lvl8pPr marL="3083535" algn="l" defTabSz="881011" rtl="0" eaLnBrk="1" latinLnBrk="0" hangingPunct="1">
      <a:defRPr sz="1200" kern="1200">
        <a:solidFill>
          <a:schemeClr val="tx1"/>
        </a:solidFill>
        <a:latin typeface="+mn-lt"/>
        <a:ea typeface="+mn-ea"/>
        <a:cs typeface="+mn-cs"/>
      </a:defRPr>
    </a:lvl8pPr>
    <a:lvl9pPr marL="3524040" algn="l" defTabSz="881011"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p>
            <a:fld id="{274945C7-BD54-4D29-A03C-1F45F0EE85D4}" type="slidenum">
              <a:rPr lang="en-US" smtClean="0"/>
              <a:pPr/>
              <a:t>2</a:t>
            </a:fld>
            <a:endParaRPr lang="en-US" smtClean="0"/>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1714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Ease of completion and salience of survey questions as stated in comments on the survey and in personal conversation between participants and the researchers</a:t>
            </a:r>
          </a:p>
          <a:p>
            <a:pPr marL="1714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smtClean="0"/>
              <a:t>“Modified </a:t>
            </a:r>
            <a:r>
              <a:rPr lang="en-US" dirty="0" err="1" smtClean="0"/>
              <a:t>Dillman</a:t>
            </a:r>
            <a:r>
              <a:rPr lang="en-US" dirty="0" smtClean="0"/>
              <a:t> approach” employed</a:t>
            </a:r>
          </a:p>
          <a:p>
            <a:pPr lvl="2"/>
            <a:r>
              <a:rPr lang="en-US" dirty="0" smtClean="0"/>
              <a:t>Pre-notification email</a:t>
            </a:r>
          </a:p>
          <a:p>
            <a:pPr lvl="2"/>
            <a:r>
              <a:rPr lang="en-US" dirty="0" smtClean="0"/>
              <a:t>Email with link to survey</a:t>
            </a:r>
          </a:p>
          <a:p>
            <a:pPr lvl="2"/>
            <a:r>
              <a:rPr lang="en-US" dirty="0" smtClean="0"/>
              <a:t>Reminder after 7 days (with link)</a:t>
            </a:r>
          </a:p>
          <a:p>
            <a:pPr lvl="2"/>
            <a:r>
              <a:rPr lang="en-US" dirty="0" smtClean="0"/>
              <a:t>2</a:t>
            </a:r>
            <a:r>
              <a:rPr lang="en-US" baseline="30000" dirty="0" smtClean="0"/>
              <a:t>nd</a:t>
            </a:r>
            <a:r>
              <a:rPr lang="en-US" dirty="0" smtClean="0"/>
              <a:t> reminder after another 8-9 days (with link)</a:t>
            </a:r>
          </a:p>
          <a:p>
            <a:pPr marL="171450" marR="0" lvl="2"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46298B3E-CF1D-471B-A7B0-EE27895D6F24}" type="slidenum">
              <a:rPr lang="en-US" smtClean="0"/>
              <a:pPr/>
              <a:t>44</a:t>
            </a:fld>
            <a:endParaRPr lang="en-US"/>
          </a:p>
        </p:txBody>
      </p:sp>
    </p:spTree>
    <p:extLst>
      <p:ext uri="{BB962C8B-B14F-4D97-AF65-F5344CB8AC3E}">
        <p14:creationId xmlns:p14="http://schemas.microsoft.com/office/powerpoint/2010/main" xmlns="" val="8564424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r>
              <a:rPr lang="en-US" sz="1200" dirty="0" smtClean="0"/>
              <a:t>Technicians saw themselves often as the “face” of a pharmacy. They are often the ones with whom customers, patients, and caregivers build rapport.</a:t>
            </a:r>
          </a:p>
          <a:p>
            <a:endParaRPr lang="en-US" sz="1200" dirty="0" smtClean="0"/>
          </a:p>
          <a:p>
            <a:r>
              <a:rPr lang="en-US" sz="1200" dirty="0" smtClean="0"/>
              <a:t>Many technicians described their job, in essence, of whatever it takes to help the pharmacist provide the best care possible for the patient. </a:t>
            </a:r>
          </a:p>
          <a:p>
            <a:endParaRPr lang="en-US" sz="1200" dirty="0" smtClean="0"/>
          </a:p>
          <a:p>
            <a:r>
              <a:rPr lang="en-US" sz="1200" dirty="0" smtClean="0"/>
              <a:t>Some technicians indicated spending a considerable amount of time in paperwork and being on the phone with various stakeholders; they often viewed this as distracting from their work of helping patients. </a:t>
            </a:r>
          </a:p>
          <a:p>
            <a:endParaRPr lang="en-US" sz="1200" dirty="0" smtClean="0"/>
          </a:p>
          <a:p>
            <a:r>
              <a:rPr lang="en-US" sz="1200" dirty="0" smtClean="0"/>
              <a:t>Technicians stressed being really busy almost all the time and that there are very few responsibilities/functions that they do not carry out.</a:t>
            </a:r>
            <a:endParaRPr lang="en-US" dirty="0"/>
          </a:p>
        </p:txBody>
      </p:sp>
      <p:sp>
        <p:nvSpPr>
          <p:cNvPr id="4" name="Slide Number Placeholder 3"/>
          <p:cNvSpPr>
            <a:spLocks noGrp="1"/>
          </p:cNvSpPr>
          <p:nvPr>
            <p:ph type="sldNum" sz="quarter" idx="10"/>
          </p:nvPr>
        </p:nvSpPr>
        <p:spPr/>
        <p:txBody>
          <a:bodyPr/>
          <a:lstStyle/>
          <a:p>
            <a:fld id="{46298B3E-CF1D-471B-A7B0-EE27895D6F24}" type="slidenum">
              <a:rPr lang="en-US" smtClean="0"/>
              <a:pPr/>
              <a:t>48</a:t>
            </a:fld>
            <a:endParaRPr lang="en-US"/>
          </a:p>
        </p:txBody>
      </p:sp>
    </p:spTree>
    <p:extLst>
      <p:ext uri="{BB962C8B-B14F-4D97-AF65-F5344CB8AC3E}">
        <p14:creationId xmlns:p14="http://schemas.microsoft.com/office/powerpoint/2010/main" xmlns="" val="29801702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6298B3E-CF1D-471B-A7B0-EE27895D6F24}" type="slidenum">
              <a:rPr lang="en-US" smtClean="0"/>
              <a:pPr/>
              <a:t>58</a:t>
            </a:fld>
            <a:endParaRPr lang="en-US"/>
          </a:p>
        </p:txBody>
      </p:sp>
    </p:spTree>
    <p:extLst>
      <p:ext uri="{BB962C8B-B14F-4D97-AF65-F5344CB8AC3E}">
        <p14:creationId xmlns:p14="http://schemas.microsoft.com/office/powerpoint/2010/main" xmlns="" val="11692685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CF76CAE6-BFA0-4FE9-A199-BFBFBE27321B}" type="datetimeFigureOut">
              <a:rPr lang="en-US" smtClean="0"/>
              <a:pPr/>
              <a:t>5/22/2017</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95AD577C-274C-41DB-94F9-4BDB77319F9D}"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F76CAE6-BFA0-4FE9-A199-BFBFBE27321B}" type="datetimeFigureOut">
              <a:rPr lang="en-US" smtClean="0"/>
              <a:pPr/>
              <a:t>5/22/2017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AD577C-274C-41DB-94F9-4BDB77319F9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95AD577C-274C-41DB-94F9-4BDB77319F9D}"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F76CAE6-BFA0-4FE9-A199-BFBFBE27321B}" type="datetimeFigureOut">
              <a:rPr lang="en-US" smtClean="0"/>
              <a:pPr/>
              <a:t>5/22/2017</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CF76CAE6-BFA0-4FE9-A199-BFBFBE27321B}" type="datetimeFigureOut">
              <a:rPr lang="en-US" smtClean="0"/>
              <a:pPr/>
              <a:t>5/22/2017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95AD577C-274C-41DB-94F9-4BDB77319F9D}"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CF76CAE6-BFA0-4FE9-A199-BFBFBE27321B}" type="datetimeFigureOut">
              <a:rPr lang="en-US" smtClean="0"/>
              <a:pPr/>
              <a:t>5/22/2017</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95AD577C-274C-41DB-94F9-4BDB77319F9D}"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CF76CAE6-BFA0-4FE9-A199-BFBFBE27321B}" type="datetimeFigureOut">
              <a:rPr lang="en-US" smtClean="0"/>
              <a:pPr/>
              <a:t>5/22/2017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AD577C-274C-41DB-94F9-4BDB77319F9D}"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CF76CAE6-BFA0-4FE9-A199-BFBFBE27321B}" type="datetimeFigureOut">
              <a:rPr lang="en-US" smtClean="0"/>
              <a:pPr/>
              <a:t>5/22/2017</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95AD577C-274C-41DB-94F9-4BDB77319F9D}"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CF76CAE6-BFA0-4FE9-A199-BFBFBE27321B}" type="datetimeFigureOut">
              <a:rPr lang="en-US" smtClean="0"/>
              <a:pPr/>
              <a:t>5/22/2017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95AD577C-274C-41DB-94F9-4BDB77319F9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CF76CAE6-BFA0-4FE9-A199-BFBFBE27321B}" type="datetimeFigureOut">
              <a:rPr lang="en-US" smtClean="0"/>
              <a:pPr/>
              <a:t>5/22/2017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95AD577C-274C-41DB-94F9-4BDB77319F9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95AD577C-274C-41DB-94F9-4BDB77319F9D}"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CF76CAE6-BFA0-4FE9-A199-BFBFBE27321B}" type="datetimeFigureOut">
              <a:rPr lang="en-US" smtClean="0"/>
              <a:pPr/>
              <a:t>5/22/2017</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95AD577C-274C-41DB-94F9-4BDB77319F9D}"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CF76CAE6-BFA0-4FE9-A199-BFBFBE27321B}" type="datetimeFigureOut">
              <a:rPr lang="en-US" smtClean="0"/>
              <a:pPr/>
              <a:t>5/22/2017</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CF76CAE6-BFA0-4FE9-A199-BFBFBE27321B}" type="datetimeFigureOut">
              <a:rPr lang="en-US" smtClean="0"/>
              <a:pPr/>
              <a:t>5/22/2017</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95AD577C-274C-41DB-94F9-4BDB77319F9D}"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903890" y="3184635"/>
            <a:ext cx="7441324" cy="1650124"/>
          </a:xfrm>
        </p:spPr>
        <p:txBody>
          <a:bodyPr>
            <a:noAutofit/>
          </a:bodyPr>
          <a:lstStyle/>
          <a:p>
            <a:r>
              <a:rPr lang="en-US" sz="1700" dirty="0" smtClean="0"/>
              <a:t>Shane P. Desselle, </a:t>
            </a:r>
            <a:r>
              <a:rPr lang="en-US" sz="1700" dirty="0" err="1" smtClean="0"/>
              <a:t>RPh</a:t>
            </a:r>
            <a:r>
              <a:rPr lang="en-US" sz="1700" dirty="0" smtClean="0"/>
              <a:t>, PhD, </a:t>
            </a:r>
            <a:r>
              <a:rPr lang="en-US" sz="1700" dirty="0" err="1" smtClean="0"/>
              <a:t>FAPhA</a:t>
            </a:r>
            <a:endParaRPr lang="en-US" sz="1700" dirty="0" smtClean="0"/>
          </a:p>
          <a:p>
            <a:r>
              <a:rPr lang="en-US" sz="1700" dirty="0" smtClean="0"/>
              <a:t>Professor, </a:t>
            </a:r>
            <a:r>
              <a:rPr lang="en-US" sz="1700" dirty="0" err="1" smtClean="0"/>
              <a:t>Touro</a:t>
            </a:r>
            <a:r>
              <a:rPr lang="en-US" sz="1700" dirty="0" smtClean="0"/>
              <a:t> University California College of Pharmacy</a:t>
            </a:r>
          </a:p>
          <a:p>
            <a:r>
              <a:rPr lang="en-US" sz="1700" dirty="0" smtClean="0"/>
              <a:t>Editor, </a:t>
            </a:r>
            <a:r>
              <a:rPr lang="en-US" sz="1700" i="1" dirty="0" smtClean="0"/>
              <a:t>Research in Social and Administrative Pharmacy</a:t>
            </a:r>
            <a:endParaRPr lang="en-US" sz="1700" i="1" dirty="0"/>
          </a:p>
        </p:txBody>
      </p:sp>
      <p:sp>
        <p:nvSpPr>
          <p:cNvPr id="4" name="Slide Number Placeholder 3"/>
          <p:cNvSpPr>
            <a:spLocks noGrp="1"/>
          </p:cNvSpPr>
          <p:nvPr>
            <p:ph type="sldNum" sz="quarter" idx="12"/>
          </p:nvPr>
        </p:nvSpPr>
        <p:spPr/>
        <p:txBody>
          <a:bodyPr/>
          <a:lstStyle/>
          <a:p>
            <a:endParaRPr lang="en-US" dirty="0"/>
          </a:p>
        </p:txBody>
      </p:sp>
      <p:sp>
        <p:nvSpPr>
          <p:cNvPr id="2" name="Title 1"/>
          <p:cNvSpPr>
            <a:spLocks noGrp="1"/>
          </p:cNvSpPr>
          <p:nvPr>
            <p:ph type="ctrTitle"/>
          </p:nvPr>
        </p:nvSpPr>
        <p:spPr>
          <a:xfrm>
            <a:off x="840829" y="294290"/>
            <a:ext cx="7315200" cy="1849821"/>
          </a:xfrm>
        </p:spPr>
        <p:txBody>
          <a:bodyPr>
            <a:noAutofit/>
          </a:bodyPr>
          <a:lstStyle/>
          <a:p>
            <a:r>
              <a:rPr lang="en-US" sz="3600" b="1" dirty="0" smtClean="0">
                <a:effectLst>
                  <a:outerShdw blurRad="38100" dist="38100" dir="2700000" algn="tl">
                    <a:srgbClr val="000000">
                      <a:alpha val="43137"/>
                    </a:srgbClr>
                  </a:outerShdw>
                </a:effectLst>
              </a:rPr>
              <a:t>Pharmacy Workforce (Technician) Studies: A Decade of Research</a:t>
            </a:r>
            <a:endParaRPr lang="en-US" sz="36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xmlns="" val="5532103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fontAlgn="auto" hangingPunct="1">
              <a:spcAft>
                <a:spcPts val="0"/>
              </a:spcAft>
              <a:defRPr/>
            </a:pPr>
            <a:r>
              <a:rPr lang="en-US" b="1" dirty="0">
                <a:effectLst>
                  <a:outerShdw blurRad="38100" dist="38100" dir="2700000" algn="tl">
                    <a:srgbClr val="000000">
                      <a:alpha val="43137"/>
                    </a:srgbClr>
                  </a:outerShdw>
                </a:effectLst>
              </a:rPr>
              <a:t>Implications</a:t>
            </a:r>
          </a:p>
        </p:txBody>
      </p:sp>
      <p:sp>
        <p:nvSpPr>
          <p:cNvPr id="22530" name="Rectangle 3"/>
          <p:cNvSpPr>
            <a:spLocks noGrp="1" noChangeArrowheads="1"/>
          </p:cNvSpPr>
          <p:nvPr>
            <p:ph sz="quarter" idx="1"/>
          </p:nvPr>
        </p:nvSpPr>
        <p:spPr/>
        <p:txBody>
          <a:bodyPr/>
          <a:lstStyle/>
          <a:p>
            <a:pPr eaLnBrk="1" hangingPunct="1">
              <a:lnSpc>
                <a:spcPct val="90000"/>
              </a:lnSpc>
            </a:pPr>
            <a:r>
              <a:rPr lang="en-US" sz="2800" dirty="0" smtClean="0"/>
              <a:t>Congruency of pharmacists’ and technicians’ views</a:t>
            </a:r>
            <a:r>
              <a:rPr lang="en-US" sz="2800" baseline="30000" dirty="0" smtClean="0"/>
              <a:t>6</a:t>
            </a:r>
            <a:r>
              <a:rPr lang="en-US" sz="2800" dirty="0" smtClean="0"/>
              <a:t> </a:t>
            </a:r>
          </a:p>
          <a:p>
            <a:pPr eaLnBrk="1" hangingPunct="1">
              <a:lnSpc>
                <a:spcPct val="90000"/>
              </a:lnSpc>
            </a:pPr>
            <a:r>
              <a:rPr lang="en-US" sz="2800" dirty="0" smtClean="0"/>
              <a:t>The importance of customer service</a:t>
            </a:r>
          </a:p>
          <a:p>
            <a:pPr eaLnBrk="1" hangingPunct="1">
              <a:lnSpc>
                <a:spcPct val="90000"/>
              </a:lnSpc>
            </a:pPr>
            <a:r>
              <a:rPr lang="en-US" sz="2800" dirty="0" smtClean="0"/>
              <a:t>Can be used to create a behaviorally anchored ratings scale (BARS) type of evaluation</a:t>
            </a:r>
          </a:p>
          <a:p>
            <a:pPr eaLnBrk="1" hangingPunct="1">
              <a:lnSpc>
                <a:spcPct val="90000"/>
              </a:lnSpc>
            </a:pPr>
            <a:r>
              <a:rPr lang="en-US" sz="2800" dirty="0" smtClean="0"/>
              <a:t>Useful as a tool for feedback and communication</a:t>
            </a:r>
          </a:p>
          <a:p>
            <a:pPr eaLnBrk="1" hangingPunct="1">
              <a:lnSpc>
                <a:spcPct val="90000"/>
              </a:lnSpc>
              <a:buFont typeface="Wingdings" pitchFamily="2" charset="2"/>
              <a:buNone/>
            </a:pPr>
            <a:endParaRPr lang="en-US" sz="2800" dirty="0" smtClean="0"/>
          </a:p>
          <a:p>
            <a:pPr eaLnBrk="1" hangingPunct="1">
              <a:lnSpc>
                <a:spcPct val="90000"/>
              </a:lnSpc>
              <a:buFont typeface="Wingdings" pitchFamily="2" charset="2"/>
              <a:buNone/>
            </a:pPr>
            <a:endParaRPr lang="en-US" sz="1000" dirty="0" smtClean="0"/>
          </a:p>
          <a:p>
            <a:pPr eaLnBrk="1" hangingPunct="1">
              <a:lnSpc>
                <a:spcPct val="90000"/>
              </a:lnSpc>
              <a:buFont typeface="Wingdings" pitchFamily="2" charset="2"/>
              <a:buNone/>
            </a:pPr>
            <a:endParaRPr lang="en-US" sz="1000" dirty="0" smtClean="0"/>
          </a:p>
          <a:p>
            <a:pPr eaLnBrk="1" hangingPunct="1">
              <a:lnSpc>
                <a:spcPct val="90000"/>
              </a:lnSpc>
              <a:buFont typeface="Wingdings" pitchFamily="2" charset="2"/>
              <a:buNone/>
            </a:pPr>
            <a:endParaRPr lang="en-US" sz="1000" dirty="0" smtClean="0"/>
          </a:p>
          <a:p>
            <a:pPr eaLnBrk="1" hangingPunct="1">
              <a:lnSpc>
                <a:spcPct val="90000"/>
              </a:lnSpc>
              <a:buFont typeface="Wingdings" pitchFamily="2" charset="2"/>
              <a:buNone/>
            </a:pPr>
            <a:endParaRPr lang="en-US" sz="1000" dirty="0" smtClean="0"/>
          </a:p>
          <a:p>
            <a:pPr eaLnBrk="1" hangingPunct="1">
              <a:lnSpc>
                <a:spcPct val="90000"/>
              </a:lnSpc>
              <a:buFont typeface="Wingdings" pitchFamily="2" charset="2"/>
              <a:buNone/>
            </a:pPr>
            <a:endParaRPr lang="en-US" sz="1000" dirty="0" smtClean="0"/>
          </a:p>
          <a:p>
            <a:pPr eaLnBrk="1" hangingPunct="1">
              <a:lnSpc>
                <a:spcPct val="90000"/>
              </a:lnSpc>
              <a:buFont typeface="Wingdings" pitchFamily="2" charset="2"/>
              <a:buNone/>
            </a:pPr>
            <a:endParaRPr lang="en-US" sz="1000" dirty="0" smtClean="0"/>
          </a:p>
          <a:p>
            <a:pPr eaLnBrk="1" hangingPunct="1">
              <a:lnSpc>
                <a:spcPct val="90000"/>
              </a:lnSpc>
              <a:buFont typeface="Wingdings" pitchFamily="2" charset="2"/>
              <a:buNone/>
            </a:pPr>
            <a:r>
              <a:rPr lang="en-US" sz="1000" dirty="0" smtClean="0"/>
              <a:t>6Desselle SP, Vaughan MA, </a:t>
            </a:r>
            <a:r>
              <a:rPr lang="en-US" sz="1000" dirty="0" err="1" smtClean="0"/>
              <a:t>Faria</a:t>
            </a:r>
            <a:r>
              <a:rPr lang="en-US" sz="1000" dirty="0" smtClean="0"/>
              <a:t> TF. J Am </a:t>
            </a:r>
            <a:r>
              <a:rPr lang="en-US" sz="1000" dirty="0" err="1" smtClean="0"/>
              <a:t>Pharm</a:t>
            </a:r>
            <a:r>
              <a:rPr lang="en-US" sz="1000" dirty="0" smtClean="0"/>
              <a:t> Assoc. 2002;42:768-79.</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301752" y="228599"/>
            <a:ext cx="8534400" cy="938049"/>
          </a:xfrm>
        </p:spPr>
        <p:txBody>
          <a:bodyPr>
            <a:normAutofit fontScale="90000"/>
          </a:bodyPr>
          <a:lstStyle/>
          <a:p>
            <a:pPr eaLnBrk="1" fontAlgn="auto" hangingPunct="1">
              <a:spcAft>
                <a:spcPts val="0"/>
              </a:spcAft>
              <a:defRPr/>
            </a:pPr>
            <a:r>
              <a:rPr lang="en-US" sz="3200" b="1" dirty="0">
                <a:effectLst>
                  <a:outerShdw blurRad="38100" dist="38100" dir="2700000" algn="tl">
                    <a:srgbClr val="000000">
                      <a:alpha val="43137"/>
                    </a:srgbClr>
                  </a:outerShdw>
                </a:effectLst>
              </a:rPr>
              <a:t>Next Study—Evaluation of Certified Technicians’ Quality of </a:t>
            </a:r>
            <a:r>
              <a:rPr lang="en-US" sz="3200" b="1" dirty="0" err="1">
                <a:effectLst>
                  <a:outerShdw blurRad="38100" dist="38100" dir="2700000" algn="tl">
                    <a:srgbClr val="000000">
                      <a:alpha val="43137"/>
                    </a:srgbClr>
                  </a:outerShdw>
                </a:effectLst>
              </a:rPr>
              <a:t>Worklife</a:t>
            </a:r>
            <a:r>
              <a:rPr lang="en-US" sz="3200" b="1" dirty="0">
                <a:effectLst>
                  <a:outerShdw blurRad="38100" dist="38100" dir="2700000" algn="tl">
                    <a:srgbClr val="000000">
                      <a:alpha val="43137"/>
                    </a:srgbClr>
                  </a:outerShdw>
                </a:effectLst>
              </a:rPr>
              <a:t> Issues</a:t>
            </a:r>
          </a:p>
        </p:txBody>
      </p:sp>
      <p:sp>
        <p:nvSpPr>
          <p:cNvPr id="23554" name="Rectangle 3"/>
          <p:cNvSpPr>
            <a:spLocks noGrp="1" noChangeArrowheads="1"/>
          </p:cNvSpPr>
          <p:nvPr>
            <p:ph sz="quarter" idx="1"/>
          </p:nvPr>
        </p:nvSpPr>
        <p:spPr/>
        <p:txBody>
          <a:bodyPr>
            <a:normAutofit/>
          </a:bodyPr>
          <a:lstStyle/>
          <a:p>
            <a:pPr eaLnBrk="1" hangingPunct="1"/>
            <a:r>
              <a:rPr lang="en-US" sz="2800" dirty="0" smtClean="0"/>
              <a:t>Random sample of 3,200 </a:t>
            </a:r>
            <a:r>
              <a:rPr lang="en-US" sz="2800" dirty="0" err="1" smtClean="0"/>
              <a:t>CPhTs</a:t>
            </a:r>
            <a:r>
              <a:rPr lang="en-US" sz="2800" dirty="0" smtClean="0"/>
              <a:t> acquired from PTCB</a:t>
            </a:r>
          </a:p>
          <a:p>
            <a:pPr eaLnBrk="1" hangingPunct="1"/>
            <a:r>
              <a:rPr lang="en-US" sz="2800" dirty="0" smtClean="0"/>
              <a:t>Self-administered mail survey</a:t>
            </a:r>
          </a:p>
          <a:p>
            <a:pPr eaLnBrk="1" hangingPunct="1"/>
            <a:r>
              <a:rPr lang="en-US" sz="2800" dirty="0" smtClean="0"/>
              <a:t>Modified </a:t>
            </a:r>
            <a:r>
              <a:rPr lang="en-US" sz="2800" dirty="0" err="1" smtClean="0"/>
              <a:t>Dillman</a:t>
            </a:r>
            <a:r>
              <a:rPr lang="en-US" sz="2800" dirty="0" smtClean="0"/>
              <a:t> approach to maximize survey response</a:t>
            </a:r>
            <a:r>
              <a:rPr lang="en-US" sz="2800" baseline="30000" dirty="0" smtClean="0"/>
              <a:t>7</a:t>
            </a:r>
            <a:endParaRPr lang="en-US" sz="2800" dirty="0" smtClean="0"/>
          </a:p>
          <a:p>
            <a:pPr eaLnBrk="1" hangingPunct="1"/>
            <a:r>
              <a:rPr lang="en-US" sz="2800" dirty="0" smtClean="0"/>
              <a:t>Use of previously validated measures of various quality of </a:t>
            </a:r>
            <a:r>
              <a:rPr lang="en-US" sz="2800" dirty="0" err="1" smtClean="0"/>
              <a:t>worklife</a:t>
            </a:r>
            <a:r>
              <a:rPr lang="en-US" sz="2800" dirty="0" smtClean="0"/>
              <a:t> (</a:t>
            </a:r>
            <a:r>
              <a:rPr lang="en-US" sz="2800" dirty="0" err="1" smtClean="0"/>
              <a:t>QoWL</a:t>
            </a:r>
            <a:r>
              <a:rPr lang="en-US" sz="2800" dirty="0" smtClean="0"/>
              <a:t>) variables</a:t>
            </a:r>
          </a:p>
          <a:p>
            <a:pPr eaLnBrk="1" hangingPunct="1">
              <a:buFont typeface="Wingdings" pitchFamily="2" charset="2"/>
              <a:buNone/>
            </a:pPr>
            <a:endParaRPr lang="en-US" sz="900" dirty="0" smtClean="0"/>
          </a:p>
          <a:p>
            <a:pPr eaLnBrk="1" hangingPunct="1">
              <a:buFont typeface="Wingdings" pitchFamily="2" charset="2"/>
              <a:buNone/>
            </a:pPr>
            <a:endParaRPr lang="en-US" sz="900" dirty="0" smtClean="0"/>
          </a:p>
          <a:p>
            <a:pPr eaLnBrk="1" hangingPunct="1">
              <a:buFont typeface="Wingdings" pitchFamily="2" charset="2"/>
              <a:buNone/>
            </a:pPr>
            <a:endParaRPr lang="en-US" sz="900" dirty="0" smtClean="0"/>
          </a:p>
          <a:p>
            <a:pPr eaLnBrk="1" hangingPunct="1">
              <a:buFont typeface="Wingdings" pitchFamily="2" charset="2"/>
              <a:buNone/>
            </a:pPr>
            <a:endParaRPr lang="en-US" sz="900" dirty="0" smtClean="0"/>
          </a:p>
          <a:p>
            <a:pPr eaLnBrk="1" hangingPunct="1">
              <a:buFont typeface="Wingdings" pitchFamily="2" charset="2"/>
              <a:buNone/>
            </a:pPr>
            <a:endParaRPr lang="en-US" sz="900" dirty="0" smtClean="0"/>
          </a:p>
          <a:p>
            <a:pPr eaLnBrk="1" hangingPunct="1">
              <a:buFont typeface="Wingdings" pitchFamily="2" charset="2"/>
              <a:buNone/>
            </a:pPr>
            <a:endParaRPr lang="en-US" sz="900" dirty="0" smtClean="0"/>
          </a:p>
          <a:p>
            <a:pPr eaLnBrk="1" hangingPunct="1">
              <a:buFont typeface="Wingdings" pitchFamily="2" charset="2"/>
              <a:buNone/>
            </a:pPr>
            <a:r>
              <a:rPr lang="en-US" sz="900" dirty="0" smtClean="0"/>
              <a:t>7Dillman DA. Mail and Internet Surveys: The Tailored Design Method, 2</a:t>
            </a:r>
            <a:r>
              <a:rPr lang="en-US" sz="900" baseline="30000" dirty="0" smtClean="0"/>
              <a:t>nd</a:t>
            </a:r>
            <a:r>
              <a:rPr lang="en-US" sz="900" dirty="0" smtClean="0"/>
              <a:t> ed. John Wiley &amp; Sons: New York, 2000.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fontAlgn="auto" hangingPunct="1">
              <a:spcAft>
                <a:spcPts val="0"/>
              </a:spcAft>
              <a:defRPr/>
            </a:pPr>
            <a:r>
              <a:rPr lang="en-US" b="1" dirty="0">
                <a:effectLst>
                  <a:outerShdw blurRad="38100" dist="38100" dir="2700000" algn="tl">
                    <a:srgbClr val="000000">
                      <a:alpha val="43137"/>
                    </a:srgbClr>
                  </a:outerShdw>
                </a:effectLst>
              </a:rPr>
              <a:t>Snapshot (Phase 1</a:t>
            </a:r>
            <a:r>
              <a:rPr lang="en-US" b="1" dirty="0" smtClean="0">
                <a:effectLst>
                  <a:outerShdw blurRad="38100" dist="38100" dir="2700000" algn="tl">
                    <a:srgbClr val="000000">
                      <a:alpha val="43137"/>
                    </a:srgbClr>
                  </a:outerShdw>
                </a:effectLst>
              </a:rPr>
              <a:t>)</a:t>
            </a:r>
            <a:endParaRPr lang="en-US" b="1" dirty="0">
              <a:effectLst>
                <a:outerShdw blurRad="38100" dist="38100" dir="2700000" algn="tl">
                  <a:srgbClr val="000000">
                    <a:alpha val="43137"/>
                  </a:srgbClr>
                </a:outerShdw>
              </a:effectLst>
            </a:endParaRPr>
          </a:p>
        </p:txBody>
      </p:sp>
      <p:sp>
        <p:nvSpPr>
          <p:cNvPr id="24578" name="Rectangle 3"/>
          <p:cNvSpPr>
            <a:spLocks noGrp="1" noChangeArrowheads="1"/>
          </p:cNvSpPr>
          <p:nvPr>
            <p:ph sz="quarter" idx="1"/>
          </p:nvPr>
        </p:nvSpPr>
        <p:spPr/>
        <p:txBody>
          <a:bodyPr>
            <a:normAutofit/>
          </a:bodyPr>
          <a:lstStyle/>
          <a:p>
            <a:pPr eaLnBrk="1" hangingPunct="1">
              <a:lnSpc>
                <a:spcPct val="80000"/>
              </a:lnSpc>
            </a:pPr>
            <a:r>
              <a:rPr lang="en-US" sz="2800" dirty="0" smtClean="0"/>
              <a:t>1,004 responses returned, 835 of which from persons working part- or full-time as a pharmacy technician</a:t>
            </a:r>
            <a:r>
              <a:rPr lang="en-US" sz="2800" baseline="30000" dirty="0" smtClean="0"/>
              <a:t>8</a:t>
            </a:r>
            <a:endParaRPr lang="en-US" sz="2800" dirty="0" smtClean="0"/>
          </a:p>
          <a:p>
            <a:pPr eaLnBrk="1" hangingPunct="1">
              <a:lnSpc>
                <a:spcPct val="80000"/>
              </a:lnSpc>
            </a:pPr>
            <a:r>
              <a:rPr lang="en-US" sz="2800" dirty="0" smtClean="0"/>
              <a:t>Large proportion of male respondents</a:t>
            </a:r>
          </a:p>
          <a:p>
            <a:pPr eaLnBrk="1" hangingPunct="1">
              <a:lnSpc>
                <a:spcPct val="80000"/>
              </a:lnSpc>
            </a:pPr>
            <a:r>
              <a:rPr lang="en-US" sz="2800" dirty="0" smtClean="0"/>
              <a:t>Approximately 30% with associate’s degree, or higher</a:t>
            </a:r>
          </a:p>
          <a:p>
            <a:pPr eaLnBrk="1" hangingPunct="1">
              <a:lnSpc>
                <a:spcPct val="80000"/>
              </a:lnSpc>
            </a:pPr>
            <a:r>
              <a:rPr lang="en-US" sz="2800" dirty="0" smtClean="0"/>
              <a:t>Just over 26% licensed or registered</a:t>
            </a:r>
          </a:p>
          <a:p>
            <a:pPr eaLnBrk="1" hangingPunct="1">
              <a:lnSpc>
                <a:spcPct val="80000"/>
              </a:lnSpc>
            </a:pPr>
            <a:r>
              <a:rPr lang="en-US" sz="2800" dirty="0" smtClean="0"/>
              <a:t>Just over 10% unionized; 39% would join a union if given the opportunity</a:t>
            </a:r>
          </a:p>
          <a:p>
            <a:pPr eaLnBrk="1" hangingPunct="1">
              <a:lnSpc>
                <a:spcPct val="80000"/>
              </a:lnSpc>
              <a:buFont typeface="Wingdings" pitchFamily="2" charset="2"/>
              <a:buNone/>
            </a:pPr>
            <a:endParaRPr lang="en-US" sz="2800" dirty="0" smtClean="0"/>
          </a:p>
          <a:p>
            <a:pPr eaLnBrk="1" hangingPunct="1">
              <a:lnSpc>
                <a:spcPct val="80000"/>
              </a:lnSpc>
              <a:buFont typeface="Wingdings" pitchFamily="2" charset="2"/>
              <a:buNone/>
            </a:pPr>
            <a:endParaRPr lang="en-US" sz="1000" dirty="0" smtClean="0"/>
          </a:p>
          <a:p>
            <a:pPr eaLnBrk="1" hangingPunct="1">
              <a:lnSpc>
                <a:spcPct val="80000"/>
              </a:lnSpc>
              <a:buFont typeface="Wingdings" pitchFamily="2" charset="2"/>
              <a:buNone/>
            </a:pPr>
            <a:endParaRPr lang="en-US" sz="1000" dirty="0" smtClean="0"/>
          </a:p>
          <a:p>
            <a:pPr eaLnBrk="1" hangingPunct="1">
              <a:lnSpc>
                <a:spcPct val="80000"/>
              </a:lnSpc>
              <a:buFont typeface="Wingdings" pitchFamily="2" charset="2"/>
              <a:buNone/>
            </a:pPr>
            <a:endParaRPr lang="en-US" sz="1000" dirty="0" smtClean="0"/>
          </a:p>
          <a:p>
            <a:pPr eaLnBrk="1" hangingPunct="1">
              <a:lnSpc>
                <a:spcPct val="80000"/>
              </a:lnSpc>
              <a:buFont typeface="Wingdings" pitchFamily="2" charset="2"/>
              <a:buNone/>
            </a:pPr>
            <a:r>
              <a:rPr lang="en-US" sz="1000" dirty="0" smtClean="0"/>
              <a:t>8Desselle SP. J Am </a:t>
            </a:r>
            <a:r>
              <a:rPr lang="en-US" sz="1000" dirty="0" err="1" smtClean="0"/>
              <a:t>Pharm</a:t>
            </a:r>
            <a:r>
              <a:rPr lang="en-US" sz="1000" dirty="0" smtClean="0"/>
              <a:t> Assoc. 2005;45:458-65.</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fontAlgn="auto" hangingPunct="1">
              <a:spcAft>
                <a:spcPts val="0"/>
              </a:spcAft>
              <a:defRPr/>
            </a:pPr>
            <a:r>
              <a:rPr lang="en-US" b="1" dirty="0">
                <a:effectLst>
                  <a:outerShdw blurRad="38100" dist="38100" dir="2700000" algn="tl">
                    <a:srgbClr val="000000">
                      <a:alpha val="43137"/>
                    </a:srgbClr>
                  </a:outerShdw>
                </a:effectLst>
              </a:rPr>
              <a:t>Respondents’ Work Setting</a:t>
            </a:r>
          </a:p>
        </p:txBody>
      </p:sp>
      <p:sp>
        <p:nvSpPr>
          <p:cNvPr id="25602" name="Rectangle 3"/>
          <p:cNvSpPr>
            <a:spLocks noGrp="1" noChangeArrowheads="1"/>
          </p:cNvSpPr>
          <p:nvPr>
            <p:ph sz="quarter" idx="1"/>
          </p:nvPr>
        </p:nvSpPr>
        <p:spPr>
          <a:xfrm>
            <a:off x="301752" y="1527048"/>
            <a:ext cx="8503920" cy="4684566"/>
          </a:xfrm>
        </p:spPr>
        <p:txBody>
          <a:bodyPr>
            <a:normAutofit/>
          </a:bodyPr>
          <a:lstStyle/>
          <a:p>
            <a:pPr eaLnBrk="1" hangingPunct="1">
              <a:lnSpc>
                <a:spcPct val="80000"/>
              </a:lnSpc>
              <a:buFont typeface="Wingdings" pitchFamily="2" charset="2"/>
              <a:buNone/>
            </a:pPr>
            <a:endParaRPr lang="en-US" sz="2000" dirty="0" smtClean="0"/>
          </a:p>
          <a:p>
            <a:pPr eaLnBrk="1" hangingPunct="1">
              <a:lnSpc>
                <a:spcPct val="80000"/>
              </a:lnSpc>
              <a:buFont typeface="Arial" pitchFamily="34" charset="0"/>
              <a:buChar char="•"/>
            </a:pPr>
            <a:r>
              <a:rPr lang="en-US" sz="2400" dirty="0" smtClean="0"/>
              <a:t>Independent community pharmacy		 131 (15.9%)</a:t>
            </a:r>
          </a:p>
          <a:p>
            <a:pPr eaLnBrk="1" hangingPunct="1">
              <a:lnSpc>
                <a:spcPct val="80000"/>
              </a:lnSpc>
              <a:buFont typeface="Arial" pitchFamily="34" charset="0"/>
              <a:buChar char="•"/>
            </a:pPr>
            <a:r>
              <a:rPr lang="en-US" sz="2400" dirty="0" smtClean="0"/>
              <a:t>Chain community pharmacy			361 (43.9%)</a:t>
            </a:r>
          </a:p>
          <a:p>
            <a:pPr eaLnBrk="1" hangingPunct="1">
              <a:lnSpc>
                <a:spcPct val="80000"/>
              </a:lnSpc>
              <a:buFont typeface="Arial" pitchFamily="34" charset="0"/>
              <a:buChar char="•"/>
            </a:pPr>
            <a:r>
              <a:rPr lang="en-US" sz="2400" dirty="0" smtClean="0"/>
              <a:t>Hospital 						224 (27.3%)</a:t>
            </a:r>
          </a:p>
          <a:p>
            <a:pPr eaLnBrk="1" hangingPunct="1">
              <a:lnSpc>
                <a:spcPct val="80000"/>
              </a:lnSpc>
              <a:buFont typeface="Arial" pitchFamily="34" charset="0"/>
              <a:buChar char="•"/>
            </a:pPr>
            <a:r>
              <a:rPr lang="en-US" sz="2400" dirty="0" smtClean="0"/>
              <a:t>Long-term care				  	  22 (02.7%)</a:t>
            </a:r>
          </a:p>
          <a:p>
            <a:pPr eaLnBrk="1" hangingPunct="1">
              <a:lnSpc>
                <a:spcPct val="80000"/>
              </a:lnSpc>
              <a:buFont typeface="Arial" pitchFamily="34" charset="0"/>
              <a:buChar char="•"/>
            </a:pPr>
            <a:r>
              <a:rPr lang="en-US" sz="2400" dirty="0" smtClean="0"/>
              <a:t>Mail service					   17 (02.1%)</a:t>
            </a:r>
          </a:p>
          <a:p>
            <a:pPr eaLnBrk="1" hangingPunct="1">
              <a:lnSpc>
                <a:spcPct val="80000"/>
              </a:lnSpc>
              <a:buFont typeface="Arial" pitchFamily="34" charset="0"/>
              <a:buChar char="•"/>
            </a:pPr>
            <a:r>
              <a:rPr lang="en-US" sz="2400" dirty="0" smtClean="0"/>
              <a:t>Managed care					   12 (01.5%)</a:t>
            </a:r>
          </a:p>
          <a:p>
            <a:pPr eaLnBrk="1" hangingPunct="1">
              <a:lnSpc>
                <a:spcPct val="80000"/>
              </a:lnSpc>
              <a:buFont typeface="Arial" pitchFamily="34" charset="0"/>
              <a:buChar char="•"/>
            </a:pPr>
            <a:r>
              <a:rPr lang="en-US" sz="2400" dirty="0" smtClean="0"/>
              <a:t>Pharmaceutical industry			    	    2 (00.2%)</a:t>
            </a:r>
          </a:p>
          <a:p>
            <a:pPr eaLnBrk="1" hangingPunct="1">
              <a:lnSpc>
                <a:spcPct val="80000"/>
              </a:lnSpc>
              <a:buFont typeface="Arial" pitchFamily="34" charset="0"/>
              <a:buChar char="•"/>
            </a:pPr>
            <a:r>
              <a:rPr lang="en-US" sz="2400" dirty="0" smtClean="0"/>
              <a:t>Educational/vocational program		    2 (00.2%)</a:t>
            </a:r>
          </a:p>
          <a:p>
            <a:pPr eaLnBrk="1" hangingPunct="1">
              <a:lnSpc>
                <a:spcPct val="80000"/>
              </a:lnSpc>
              <a:buFont typeface="Arial" pitchFamily="34" charset="0"/>
              <a:buChar char="•"/>
            </a:pPr>
            <a:r>
              <a:rPr lang="en-US" sz="2400" dirty="0" smtClean="0"/>
              <a:t>Military					     	    8 (01.0%)</a:t>
            </a:r>
          </a:p>
          <a:p>
            <a:pPr eaLnBrk="1" hangingPunct="1">
              <a:lnSpc>
                <a:spcPct val="80000"/>
              </a:lnSpc>
              <a:buFont typeface="Arial" pitchFamily="34" charset="0"/>
              <a:buChar char="•"/>
            </a:pPr>
            <a:r>
              <a:rPr lang="en-US" sz="2400" dirty="0" smtClean="0"/>
              <a:t>Other					  	   43 (05.2%)</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228600" y="1472256"/>
            <a:ext cx="8534400" cy="4161139"/>
          </a:xfrm>
          <a:prstGeom prst="rect">
            <a:avLst/>
          </a:prstGeom>
          <a:noFill/>
          <a:ln w="9525">
            <a:noFill/>
            <a:miter lim="800000"/>
            <a:headEnd/>
            <a:tailEnd/>
          </a:ln>
        </p:spPr>
        <p:txBody>
          <a:bodyPr anchor="ctr">
            <a:spAutoFit/>
          </a:bodyPr>
          <a:lstStyle/>
          <a:p>
            <a:pPr eaLnBrk="1" hangingPunct="1">
              <a:lnSpc>
                <a:spcPct val="120000"/>
              </a:lnSpc>
              <a:tabLst>
                <a:tab pos="1768475" algn="l"/>
                <a:tab pos="3251200" algn="l"/>
              </a:tabLst>
            </a:pPr>
            <a:r>
              <a:rPr lang="en-US" sz="1600" baseline="0" dirty="0">
                <a:latin typeface="Arial" charset="0"/>
              </a:rPr>
              <a:t> </a:t>
            </a:r>
            <a:r>
              <a:rPr lang="en-US" sz="1600" i="1" baseline="0" dirty="0">
                <a:effectLst>
                  <a:outerShdw blurRad="38100" dist="38100" dir="2700000" algn="tl">
                    <a:srgbClr val="000000">
                      <a:alpha val="43137"/>
                    </a:srgbClr>
                  </a:outerShdw>
                </a:effectLst>
                <a:latin typeface="Arial" charset="0"/>
              </a:rPr>
              <a:t>    </a:t>
            </a:r>
            <a:r>
              <a:rPr lang="en-US" sz="1600" i="1" baseline="0" dirty="0" smtClean="0">
                <a:effectLst>
                  <a:outerShdw blurRad="38100" dist="38100" dir="2700000" algn="tl">
                    <a:srgbClr val="000000">
                      <a:alpha val="43137"/>
                    </a:srgbClr>
                  </a:outerShdw>
                </a:effectLst>
                <a:latin typeface="Arial" charset="0"/>
              </a:rPr>
              <a:t>   Scale</a:t>
            </a:r>
            <a:r>
              <a:rPr lang="en-US" sz="1600" i="1" baseline="0" dirty="0">
                <a:effectLst>
                  <a:outerShdw blurRad="38100" dist="38100" dir="2700000" algn="tl">
                    <a:srgbClr val="000000">
                      <a:alpha val="43137"/>
                    </a:srgbClr>
                  </a:outerShdw>
                </a:effectLst>
                <a:latin typeface="Arial" charset="0"/>
              </a:rPr>
              <a:t>		         </a:t>
            </a:r>
            <a:r>
              <a:rPr lang="en-US" sz="1500" i="1" baseline="0" dirty="0" err="1">
                <a:effectLst>
                  <a:outerShdw blurRad="38100" dist="38100" dir="2700000" algn="tl">
                    <a:srgbClr val="000000">
                      <a:alpha val="43137"/>
                    </a:srgbClr>
                  </a:outerShdw>
                </a:effectLst>
                <a:latin typeface="Arial" charset="0"/>
              </a:rPr>
              <a:t>Scale</a:t>
            </a:r>
            <a:r>
              <a:rPr lang="en-US" sz="1500" i="1" baseline="0" dirty="0">
                <a:effectLst>
                  <a:outerShdw blurRad="38100" dist="38100" dir="2700000" algn="tl">
                    <a:srgbClr val="000000">
                      <a:alpha val="43137"/>
                    </a:srgbClr>
                  </a:outerShdw>
                </a:effectLst>
                <a:latin typeface="Arial" charset="0"/>
              </a:rPr>
              <a:t> Mean (</a:t>
            </a:r>
            <a:r>
              <a:rPr lang="en-US" sz="1500" i="1" baseline="0" dirty="0" err="1">
                <a:effectLst>
                  <a:outerShdw blurRad="38100" dist="38100" dir="2700000" algn="tl">
                    <a:srgbClr val="000000">
                      <a:alpha val="43137"/>
                    </a:srgbClr>
                  </a:outerShdw>
                </a:effectLst>
                <a:latin typeface="Arial" charset="0"/>
              </a:rPr>
              <a:t>s.d</a:t>
            </a:r>
            <a:r>
              <a:rPr lang="en-US" sz="1500" i="1" baseline="0" dirty="0">
                <a:effectLst>
                  <a:outerShdw blurRad="38100" dist="38100" dir="2700000" algn="tl">
                    <a:srgbClr val="000000">
                      <a:alpha val="43137"/>
                    </a:srgbClr>
                  </a:outerShdw>
                </a:effectLst>
                <a:latin typeface="Arial" charset="0"/>
              </a:rPr>
              <a:t>.)  Scale range  Item mean</a:t>
            </a:r>
            <a:r>
              <a:rPr lang="en-US" sz="1600" i="1" baseline="0" dirty="0">
                <a:effectLst>
                  <a:outerShdw blurRad="38100" dist="38100" dir="2700000" algn="tl">
                    <a:srgbClr val="000000">
                      <a:alpha val="43137"/>
                    </a:srgbClr>
                  </a:outerShdw>
                </a:effectLst>
                <a:latin typeface="Arial" charset="0"/>
              </a:rPr>
              <a:t> </a:t>
            </a:r>
            <a:r>
              <a:rPr lang="en-US" sz="1500" i="1" baseline="0" dirty="0" smtClean="0">
                <a:effectLst>
                  <a:outerShdw blurRad="38100" dist="38100" dir="2700000" algn="tl">
                    <a:srgbClr val="000000">
                      <a:alpha val="43137"/>
                    </a:srgbClr>
                  </a:outerShdw>
                </a:effectLst>
                <a:latin typeface="Arial" charset="0"/>
              </a:rPr>
              <a:t>Reliability</a:t>
            </a:r>
            <a:r>
              <a:rPr lang="en-US" sz="1500" baseline="0" dirty="0" smtClean="0">
                <a:latin typeface="Arial" charset="0"/>
              </a:rPr>
              <a:t>	</a:t>
            </a:r>
          </a:p>
          <a:p>
            <a:pPr algn="ctr" eaLnBrk="1" hangingPunct="1">
              <a:lnSpc>
                <a:spcPct val="120000"/>
              </a:lnSpc>
              <a:tabLst>
                <a:tab pos="1768475" algn="l"/>
                <a:tab pos="3251200" algn="l"/>
              </a:tabLst>
            </a:pPr>
            <a:r>
              <a:rPr lang="en-US" sz="1600" baseline="0" dirty="0" smtClean="0">
                <a:latin typeface="Arial" charset="0"/>
              </a:rPr>
              <a:t>Job satisfaction			69.32 (14.11)         20-100	3.47	0.93</a:t>
            </a:r>
          </a:p>
          <a:p>
            <a:pPr algn="ctr" eaLnBrk="1" hangingPunct="1">
              <a:lnSpc>
                <a:spcPct val="120000"/>
              </a:lnSpc>
              <a:tabLst>
                <a:tab pos="1768475" algn="l"/>
                <a:tab pos="3251200" algn="l"/>
              </a:tabLst>
            </a:pPr>
            <a:r>
              <a:rPr lang="en-US" sz="1600" baseline="0" dirty="0" smtClean="0">
                <a:latin typeface="Arial" charset="0"/>
              </a:rPr>
              <a:t>Employer </a:t>
            </a:r>
            <a:r>
              <a:rPr lang="en-US" sz="1600" baseline="0" dirty="0">
                <a:latin typeface="Arial" charset="0"/>
              </a:rPr>
              <a:t>commitment		48.84 (10.90)         15-75	3.26	0.91</a:t>
            </a:r>
          </a:p>
          <a:p>
            <a:pPr algn="ctr" eaLnBrk="1" hangingPunct="1">
              <a:lnSpc>
                <a:spcPct val="120000"/>
              </a:lnSpc>
              <a:tabLst>
                <a:tab pos="1768475" algn="l"/>
                <a:tab pos="3251200" algn="l"/>
              </a:tabLst>
            </a:pPr>
            <a:r>
              <a:rPr lang="en-US" sz="1600" baseline="0" dirty="0">
                <a:latin typeface="Arial" charset="0"/>
              </a:rPr>
              <a:t>Perceived employer support		70.43 (21.55)         16-112	4.40	0.95</a:t>
            </a:r>
          </a:p>
          <a:p>
            <a:pPr algn="ctr" eaLnBrk="1" hangingPunct="1">
              <a:lnSpc>
                <a:spcPct val="120000"/>
              </a:lnSpc>
              <a:tabLst>
                <a:tab pos="1768475" algn="l"/>
                <a:tab pos="3251200" algn="l"/>
              </a:tabLst>
            </a:pPr>
            <a:r>
              <a:rPr lang="en-US" sz="1600" baseline="0" dirty="0">
                <a:latin typeface="Arial" charset="0"/>
              </a:rPr>
              <a:t>Perceived supervisor support		25.73 (7.95)           7-35	3.68	0.87</a:t>
            </a:r>
          </a:p>
          <a:p>
            <a:pPr algn="ctr" eaLnBrk="1" hangingPunct="1">
              <a:lnSpc>
                <a:spcPct val="120000"/>
              </a:lnSpc>
              <a:tabLst>
                <a:tab pos="1768475" algn="l"/>
                <a:tab pos="3251200" algn="l"/>
              </a:tabLst>
            </a:pPr>
            <a:r>
              <a:rPr lang="en-US" sz="1600" baseline="0" dirty="0">
                <a:latin typeface="Arial" charset="0"/>
              </a:rPr>
              <a:t>Perceived coworker support		25.82 (6.91)           7-35	3.69	0.92</a:t>
            </a:r>
          </a:p>
          <a:p>
            <a:pPr algn="ctr" eaLnBrk="1" hangingPunct="1">
              <a:lnSpc>
                <a:spcPct val="120000"/>
              </a:lnSpc>
              <a:tabLst>
                <a:tab pos="1768475" algn="l"/>
                <a:tab pos="3251200" algn="l"/>
              </a:tabLst>
            </a:pPr>
            <a:r>
              <a:rPr lang="en-US" sz="1600" baseline="0" dirty="0">
                <a:latin typeface="Arial" charset="0"/>
              </a:rPr>
              <a:t>Role clarity			16.98 (3.17)           4-20 	4.25	0.90</a:t>
            </a:r>
          </a:p>
          <a:p>
            <a:pPr algn="ctr" eaLnBrk="1" hangingPunct="1">
              <a:lnSpc>
                <a:spcPct val="120000"/>
              </a:lnSpc>
              <a:tabLst>
                <a:tab pos="1768475" algn="l"/>
                <a:tab pos="3251200" algn="l"/>
              </a:tabLst>
            </a:pPr>
            <a:r>
              <a:rPr lang="en-US" sz="1600" baseline="0" dirty="0">
                <a:latin typeface="Arial" charset="0"/>
              </a:rPr>
              <a:t>Role conflict			  8.45 (3.81)           4-20	2.11	0.82</a:t>
            </a:r>
          </a:p>
          <a:p>
            <a:pPr algn="ctr" eaLnBrk="1" hangingPunct="1">
              <a:lnSpc>
                <a:spcPct val="120000"/>
              </a:lnSpc>
              <a:tabLst>
                <a:tab pos="1768475" algn="l"/>
                <a:tab pos="3251200" algn="l"/>
              </a:tabLst>
            </a:pPr>
            <a:r>
              <a:rPr lang="en-US" sz="1600" baseline="0" dirty="0">
                <a:latin typeface="Arial" charset="0"/>
              </a:rPr>
              <a:t>Future certainty			13.25 (3.97)           4-20	3.31	0.78</a:t>
            </a:r>
          </a:p>
          <a:p>
            <a:pPr algn="ctr" eaLnBrk="1" hangingPunct="1">
              <a:lnSpc>
                <a:spcPct val="120000"/>
              </a:lnSpc>
              <a:tabLst>
                <a:tab pos="1768475" algn="l"/>
                <a:tab pos="3251200" algn="l"/>
              </a:tabLst>
            </a:pPr>
            <a:r>
              <a:rPr lang="en-US" sz="1600" baseline="0" dirty="0">
                <a:latin typeface="Arial" charset="0"/>
              </a:rPr>
              <a:t>Stress inventory			25.70 (8.13)           0-52	1.98	0.81</a:t>
            </a:r>
          </a:p>
          <a:p>
            <a:pPr algn="ctr" eaLnBrk="1" hangingPunct="1">
              <a:lnSpc>
                <a:spcPct val="120000"/>
              </a:lnSpc>
              <a:tabLst>
                <a:tab pos="1768475" algn="l"/>
                <a:tab pos="3251200" algn="l"/>
              </a:tabLst>
            </a:pPr>
            <a:r>
              <a:rPr lang="en-US" sz="1600" baseline="0" dirty="0">
                <a:latin typeface="Arial" charset="0"/>
              </a:rPr>
              <a:t>Career commitment		24.22 (6.19)           7-35	3.46	0.83</a:t>
            </a:r>
          </a:p>
          <a:p>
            <a:pPr algn="ctr" eaLnBrk="1" hangingPunct="1">
              <a:lnSpc>
                <a:spcPct val="120000"/>
              </a:lnSpc>
              <a:tabLst>
                <a:tab pos="1768475" algn="l"/>
                <a:tab pos="3251200" algn="l"/>
              </a:tabLst>
            </a:pPr>
            <a:r>
              <a:rPr lang="en-US" sz="1600" baseline="0" dirty="0">
                <a:latin typeface="Arial" charset="0"/>
              </a:rPr>
              <a:t>Career withdrawal intention		  6.44 (3.60)           3-15	2.15	0.88</a:t>
            </a:r>
          </a:p>
          <a:p>
            <a:pPr algn="ctr">
              <a:tabLst>
                <a:tab pos="1768475" algn="l"/>
                <a:tab pos="3251200" algn="l"/>
              </a:tabLst>
            </a:pPr>
            <a:endParaRPr lang="en-US" sz="1600" baseline="0" dirty="0">
              <a:latin typeface="Arial" charset="0"/>
            </a:endParaRPr>
          </a:p>
        </p:txBody>
      </p:sp>
      <p:sp>
        <p:nvSpPr>
          <p:cNvPr id="72707" name="Rectangle 3"/>
          <p:cNvSpPr>
            <a:spLocks noGrp="1" noChangeArrowheads="1"/>
          </p:cNvSpPr>
          <p:nvPr>
            <p:ph type="title"/>
          </p:nvPr>
        </p:nvSpPr>
        <p:spPr>
          <a:xfrm>
            <a:off x="301752" y="228599"/>
            <a:ext cx="8534400" cy="906517"/>
          </a:xfrm>
        </p:spPr>
        <p:txBody>
          <a:bodyPr>
            <a:normAutofit/>
          </a:bodyPr>
          <a:lstStyle/>
          <a:p>
            <a:pPr eaLnBrk="1" fontAlgn="auto" hangingPunct="1">
              <a:spcAft>
                <a:spcPts val="0"/>
              </a:spcAft>
              <a:defRPr/>
            </a:pPr>
            <a:r>
              <a:rPr lang="en-US" sz="3200" b="1" dirty="0">
                <a:solidFill>
                  <a:schemeClr val="accent3"/>
                </a:solidFill>
                <a:effectLst>
                  <a:outerShdw blurRad="38100" dist="38100" dir="2700000" algn="tl">
                    <a:srgbClr val="000000">
                      <a:alpha val="43137"/>
                    </a:srgbClr>
                  </a:outerShdw>
                </a:effectLst>
              </a:rPr>
              <a:t>Quality of </a:t>
            </a:r>
            <a:r>
              <a:rPr lang="en-US" sz="3200" b="1" dirty="0" err="1">
                <a:solidFill>
                  <a:schemeClr val="accent3"/>
                </a:solidFill>
                <a:effectLst>
                  <a:outerShdw blurRad="38100" dist="38100" dir="2700000" algn="tl">
                    <a:srgbClr val="000000">
                      <a:alpha val="43137"/>
                    </a:srgbClr>
                  </a:outerShdw>
                </a:effectLst>
              </a:rPr>
              <a:t>Worklife</a:t>
            </a:r>
            <a:r>
              <a:rPr lang="en-US" sz="3200" b="1" dirty="0">
                <a:solidFill>
                  <a:schemeClr val="accent3"/>
                </a:solidFill>
                <a:effectLst>
                  <a:outerShdw blurRad="38100" dist="38100" dir="2700000" algn="tl">
                    <a:srgbClr val="000000">
                      <a:alpha val="43137"/>
                    </a:srgbClr>
                  </a:outerShdw>
                </a:effectLst>
              </a:rPr>
              <a:t> Descriptive Data</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noAutofit/>
          </a:bodyPr>
          <a:lstStyle/>
          <a:p>
            <a:pPr eaLnBrk="1" fontAlgn="auto" hangingPunct="1">
              <a:spcAft>
                <a:spcPts val="0"/>
              </a:spcAft>
              <a:defRPr/>
            </a:pPr>
            <a:r>
              <a:rPr lang="en-US" sz="2800" b="1" dirty="0">
                <a:effectLst>
                  <a:outerShdw blurRad="38100" dist="38100" dir="2700000" algn="tl">
                    <a:srgbClr val="000000">
                      <a:alpha val="43137"/>
                    </a:srgbClr>
                  </a:outerShdw>
                </a:effectLst>
              </a:rPr>
              <a:t>Relationships Between Practice Setting </a:t>
            </a:r>
            <a:r>
              <a:rPr lang="en-US" sz="2800" b="1" dirty="0" smtClean="0">
                <a:effectLst>
                  <a:outerShdw blurRad="38100" dist="38100" dir="2700000" algn="tl">
                    <a:srgbClr val="000000">
                      <a:alpha val="43137"/>
                    </a:srgbClr>
                  </a:outerShdw>
                </a:effectLst>
              </a:rPr>
              <a:t>and...</a:t>
            </a:r>
            <a:endParaRPr lang="en-US" sz="2800" b="1" dirty="0">
              <a:effectLst>
                <a:outerShdw blurRad="38100" dist="38100" dir="2700000" algn="tl">
                  <a:srgbClr val="000000">
                    <a:alpha val="43137"/>
                  </a:srgbClr>
                </a:outerShdw>
              </a:effectLst>
            </a:endParaRPr>
          </a:p>
        </p:txBody>
      </p:sp>
      <p:sp>
        <p:nvSpPr>
          <p:cNvPr id="27650" name="Rectangle 3"/>
          <p:cNvSpPr>
            <a:spLocks noGrp="1" noChangeArrowheads="1"/>
          </p:cNvSpPr>
          <p:nvPr>
            <p:ph sz="quarter" idx="1"/>
          </p:nvPr>
        </p:nvSpPr>
        <p:spPr/>
        <p:txBody>
          <a:bodyPr>
            <a:normAutofit/>
          </a:bodyPr>
          <a:lstStyle/>
          <a:p>
            <a:pPr eaLnBrk="1" hangingPunct="1">
              <a:lnSpc>
                <a:spcPct val="90000"/>
              </a:lnSpc>
            </a:pPr>
            <a:r>
              <a:rPr lang="en-US" sz="2400" smtClean="0"/>
              <a:t>Job satisfaction</a:t>
            </a:r>
          </a:p>
          <a:p>
            <a:pPr eaLnBrk="1" hangingPunct="1">
              <a:lnSpc>
                <a:spcPct val="90000"/>
              </a:lnSpc>
            </a:pPr>
            <a:r>
              <a:rPr lang="en-US" sz="2400" smtClean="0"/>
              <a:t>Employer commitment</a:t>
            </a:r>
          </a:p>
          <a:p>
            <a:pPr eaLnBrk="1" hangingPunct="1">
              <a:lnSpc>
                <a:spcPct val="90000"/>
              </a:lnSpc>
            </a:pPr>
            <a:r>
              <a:rPr lang="en-US" sz="2400" smtClean="0"/>
              <a:t>Employer support</a:t>
            </a:r>
          </a:p>
          <a:p>
            <a:pPr eaLnBrk="1" hangingPunct="1">
              <a:lnSpc>
                <a:spcPct val="90000"/>
              </a:lnSpc>
            </a:pPr>
            <a:r>
              <a:rPr lang="en-US" sz="2400" smtClean="0"/>
              <a:t>Supervisor support</a:t>
            </a:r>
          </a:p>
          <a:p>
            <a:pPr eaLnBrk="1" hangingPunct="1">
              <a:lnSpc>
                <a:spcPct val="90000"/>
              </a:lnSpc>
            </a:pPr>
            <a:r>
              <a:rPr lang="en-US" sz="2400" smtClean="0"/>
              <a:t>Coworker support</a:t>
            </a:r>
          </a:p>
          <a:p>
            <a:pPr eaLnBrk="1" hangingPunct="1">
              <a:lnSpc>
                <a:spcPct val="90000"/>
              </a:lnSpc>
            </a:pPr>
            <a:r>
              <a:rPr lang="en-US" sz="2400" smtClean="0"/>
              <a:t>Role conflict</a:t>
            </a:r>
          </a:p>
          <a:p>
            <a:pPr eaLnBrk="1" hangingPunct="1">
              <a:lnSpc>
                <a:spcPct val="90000"/>
              </a:lnSpc>
            </a:pPr>
            <a:r>
              <a:rPr lang="en-US" sz="2400" smtClean="0"/>
              <a:t>Future uncertainty</a:t>
            </a:r>
          </a:p>
          <a:p>
            <a:pPr eaLnBrk="1" hangingPunct="1">
              <a:lnSpc>
                <a:spcPct val="90000"/>
              </a:lnSpc>
            </a:pPr>
            <a:r>
              <a:rPr lang="en-US" sz="2400" smtClean="0"/>
              <a:t>Stress</a:t>
            </a:r>
          </a:p>
          <a:p>
            <a:pPr eaLnBrk="1" hangingPunct="1">
              <a:lnSpc>
                <a:spcPct val="90000"/>
              </a:lnSpc>
            </a:pPr>
            <a:r>
              <a:rPr lang="en-US" sz="2400" smtClean="0"/>
              <a:t>NOT career commitment, career withdrawal intentions, or role clarity</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noAutofit/>
          </a:bodyPr>
          <a:lstStyle/>
          <a:p>
            <a:pPr eaLnBrk="1" fontAlgn="auto" hangingPunct="1">
              <a:spcAft>
                <a:spcPts val="0"/>
              </a:spcAft>
              <a:defRPr/>
            </a:pPr>
            <a:r>
              <a:rPr lang="en-US" sz="2800" b="1" dirty="0">
                <a:effectLst>
                  <a:outerShdw blurRad="38100" dist="38100" dir="2700000" algn="tl">
                    <a:srgbClr val="000000">
                      <a:alpha val="43137"/>
                    </a:srgbClr>
                  </a:outerShdw>
                </a:effectLst>
              </a:rPr>
              <a:t>Structural Model of </a:t>
            </a:r>
            <a:r>
              <a:rPr lang="en-US" sz="2800" b="1" dirty="0" err="1">
                <a:effectLst>
                  <a:outerShdw blurRad="38100" dist="38100" dir="2700000" algn="tl">
                    <a:srgbClr val="000000">
                      <a:alpha val="43137"/>
                    </a:srgbClr>
                  </a:outerShdw>
                </a:effectLst>
              </a:rPr>
              <a:t>CPhT</a:t>
            </a:r>
            <a:r>
              <a:rPr lang="en-US" sz="2800" b="1" dirty="0">
                <a:effectLst>
                  <a:outerShdw blurRad="38100" dist="38100" dir="2700000" algn="tl">
                    <a:srgbClr val="000000">
                      <a:alpha val="43137"/>
                    </a:srgbClr>
                  </a:outerShdw>
                </a:effectLst>
              </a:rPr>
              <a:t> Job Satisfaction (Phase 2): Hypotheses </a:t>
            </a:r>
            <a:r>
              <a:rPr lang="en-US" sz="2800" b="1" dirty="0" smtClean="0">
                <a:effectLst>
                  <a:outerShdw blurRad="38100" dist="38100" dir="2700000" algn="tl">
                    <a:srgbClr val="000000">
                      <a:alpha val="43137"/>
                    </a:srgbClr>
                  </a:outerShdw>
                </a:effectLst>
              </a:rPr>
              <a:t>Tested</a:t>
            </a:r>
            <a:endParaRPr lang="en-US" sz="2800" b="1" dirty="0">
              <a:effectLst>
                <a:outerShdw blurRad="38100" dist="38100" dir="2700000" algn="tl">
                  <a:srgbClr val="000000">
                    <a:alpha val="43137"/>
                  </a:srgbClr>
                </a:outerShdw>
              </a:effectLst>
            </a:endParaRPr>
          </a:p>
        </p:txBody>
      </p:sp>
      <p:sp>
        <p:nvSpPr>
          <p:cNvPr id="28674" name="Rectangle 3"/>
          <p:cNvSpPr>
            <a:spLocks noGrp="1" noChangeArrowheads="1"/>
          </p:cNvSpPr>
          <p:nvPr>
            <p:ph sz="quarter" idx="1"/>
          </p:nvPr>
        </p:nvSpPr>
        <p:spPr/>
        <p:txBody>
          <a:bodyPr>
            <a:normAutofit fontScale="85000" lnSpcReduction="20000"/>
          </a:bodyPr>
          <a:lstStyle/>
          <a:p>
            <a:pPr eaLnBrk="1" hangingPunct="1">
              <a:lnSpc>
                <a:spcPct val="80000"/>
              </a:lnSpc>
            </a:pPr>
            <a:r>
              <a:rPr lang="en-US" sz="3300" dirty="0" smtClean="0"/>
              <a:t>H1:  Job stress will be inversely related to job satisfaction.—</a:t>
            </a:r>
            <a:r>
              <a:rPr lang="en-US" sz="3300" i="1" u="sng" dirty="0" smtClean="0"/>
              <a:t>Confirmed </a:t>
            </a:r>
            <a:r>
              <a:rPr lang="en-US" sz="3300" baseline="30000" dirty="0" smtClean="0"/>
              <a:t>9</a:t>
            </a:r>
          </a:p>
          <a:p>
            <a:pPr eaLnBrk="1" hangingPunct="1">
              <a:lnSpc>
                <a:spcPct val="80000"/>
              </a:lnSpc>
            </a:pPr>
            <a:endParaRPr lang="en-US" sz="3300" i="1" u="sng" dirty="0" smtClean="0"/>
          </a:p>
          <a:p>
            <a:pPr eaLnBrk="1" hangingPunct="1">
              <a:lnSpc>
                <a:spcPct val="80000"/>
              </a:lnSpc>
            </a:pPr>
            <a:r>
              <a:rPr lang="en-US" sz="3300" dirty="0" smtClean="0"/>
              <a:t>H2: Supervisor support will be associated with job satisfaction.—</a:t>
            </a:r>
            <a:r>
              <a:rPr lang="en-US" sz="3300" i="1" u="sng" dirty="0" smtClean="0"/>
              <a:t>Confirmed</a:t>
            </a:r>
            <a:r>
              <a:rPr lang="en-US" sz="3300" i="1" dirty="0" smtClean="0"/>
              <a:t> </a:t>
            </a:r>
            <a:r>
              <a:rPr lang="en-US" sz="3300" dirty="0" smtClean="0"/>
              <a:t> </a:t>
            </a:r>
          </a:p>
          <a:p>
            <a:pPr eaLnBrk="1" hangingPunct="1">
              <a:lnSpc>
                <a:spcPct val="80000"/>
              </a:lnSpc>
            </a:pPr>
            <a:endParaRPr lang="en-US" sz="3300" dirty="0" smtClean="0"/>
          </a:p>
          <a:p>
            <a:pPr eaLnBrk="1" hangingPunct="1">
              <a:lnSpc>
                <a:spcPct val="80000"/>
              </a:lnSpc>
            </a:pPr>
            <a:r>
              <a:rPr lang="en-US" sz="3300" dirty="0" smtClean="0"/>
              <a:t>H3: Supervisor support will moderate the relationship between job stress and job satisfaction.—</a:t>
            </a:r>
            <a:r>
              <a:rPr lang="en-US" sz="3300" i="1" u="sng" dirty="0" smtClean="0"/>
              <a:t>Confirmed </a:t>
            </a:r>
          </a:p>
          <a:p>
            <a:pPr eaLnBrk="1" hangingPunct="1">
              <a:lnSpc>
                <a:spcPct val="80000"/>
              </a:lnSpc>
            </a:pPr>
            <a:endParaRPr lang="en-US" sz="3300" i="1" u="sng" dirty="0" smtClean="0"/>
          </a:p>
          <a:p>
            <a:pPr eaLnBrk="1" hangingPunct="1">
              <a:lnSpc>
                <a:spcPct val="80000"/>
              </a:lnSpc>
            </a:pPr>
            <a:r>
              <a:rPr lang="en-US" sz="3300" dirty="0" smtClean="0"/>
              <a:t>H4: Coworker support will be associated with job satisfaction.—</a:t>
            </a:r>
            <a:r>
              <a:rPr lang="en-US" sz="3300" i="1" u="sng" dirty="0" smtClean="0"/>
              <a:t>Confirmed </a:t>
            </a:r>
          </a:p>
          <a:p>
            <a:pPr eaLnBrk="1" hangingPunct="1">
              <a:lnSpc>
                <a:spcPct val="80000"/>
              </a:lnSpc>
              <a:buFont typeface="Wingdings" pitchFamily="2" charset="2"/>
              <a:buNone/>
            </a:pPr>
            <a:endParaRPr lang="en-US" sz="1000" dirty="0" smtClean="0"/>
          </a:p>
          <a:p>
            <a:pPr eaLnBrk="1" hangingPunct="1">
              <a:lnSpc>
                <a:spcPct val="80000"/>
              </a:lnSpc>
              <a:buFont typeface="Wingdings" pitchFamily="2" charset="2"/>
              <a:buNone/>
            </a:pPr>
            <a:endParaRPr lang="en-US" sz="1000" dirty="0" smtClean="0"/>
          </a:p>
          <a:p>
            <a:pPr eaLnBrk="1" hangingPunct="1">
              <a:lnSpc>
                <a:spcPct val="80000"/>
              </a:lnSpc>
              <a:buFont typeface="Wingdings" pitchFamily="2" charset="2"/>
              <a:buNone/>
            </a:pPr>
            <a:endParaRPr lang="en-US" sz="1000" dirty="0" smtClean="0"/>
          </a:p>
          <a:p>
            <a:pPr eaLnBrk="1" hangingPunct="1">
              <a:lnSpc>
                <a:spcPct val="80000"/>
              </a:lnSpc>
              <a:buFont typeface="Wingdings" pitchFamily="2" charset="2"/>
              <a:buNone/>
            </a:pPr>
            <a:endParaRPr lang="en-US" sz="1000" dirty="0" smtClean="0"/>
          </a:p>
          <a:p>
            <a:pPr eaLnBrk="1" hangingPunct="1">
              <a:lnSpc>
                <a:spcPct val="80000"/>
              </a:lnSpc>
              <a:buFont typeface="Wingdings" pitchFamily="2" charset="2"/>
              <a:buNone/>
            </a:pPr>
            <a:endParaRPr lang="en-US" sz="1000" dirty="0" smtClean="0"/>
          </a:p>
          <a:p>
            <a:pPr eaLnBrk="1" hangingPunct="1">
              <a:lnSpc>
                <a:spcPct val="80000"/>
              </a:lnSpc>
              <a:buFont typeface="Wingdings" pitchFamily="2" charset="2"/>
              <a:buNone/>
            </a:pPr>
            <a:r>
              <a:rPr lang="en-US" sz="1000" dirty="0" smtClean="0"/>
              <a:t>9Desselle SP, Holmes ER. J Am </a:t>
            </a:r>
            <a:r>
              <a:rPr lang="en-US" sz="1000" dirty="0" err="1" smtClean="0"/>
              <a:t>Pharm</a:t>
            </a:r>
            <a:r>
              <a:rPr lang="en-US" sz="1000" dirty="0" smtClean="0"/>
              <a:t> Assoc. 2007;47:58-72. </a:t>
            </a:r>
            <a:r>
              <a:rPr lang="en-US" dirty="0" smtClean="0"/>
              <a:t>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fontAlgn="auto" hangingPunct="1">
              <a:spcAft>
                <a:spcPts val="0"/>
              </a:spcAft>
              <a:defRPr/>
            </a:pPr>
            <a:r>
              <a:rPr lang="en-US" b="1" dirty="0">
                <a:effectLst>
                  <a:outerShdw blurRad="38100" dist="38100" dir="2700000" algn="tl">
                    <a:srgbClr val="000000">
                      <a:alpha val="43137"/>
                    </a:srgbClr>
                  </a:outerShdw>
                </a:effectLst>
              </a:rPr>
              <a:t>Hypotheses . . . (continued)</a:t>
            </a:r>
          </a:p>
        </p:txBody>
      </p:sp>
      <p:sp>
        <p:nvSpPr>
          <p:cNvPr id="29698" name="Rectangle 3"/>
          <p:cNvSpPr>
            <a:spLocks noGrp="1" noChangeArrowheads="1"/>
          </p:cNvSpPr>
          <p:nvPr>
            <p:ph sz="quarter" idx="1"/>
          </p:nvPr>
        </p:nvSpPr>
        <p:spPr/>
        <p:txBody>
          <a:bodyPr>
            <a:normAutofit lnSpcReduction="10000"/>
          </a:bodyPr>
          <a:lstStyle/>
          <a:p>
            <a:pPr eaLnBrk="1" hangingPunct="1">
              <a:lnSpc>
                <a:spcPct val="80000"/>
              </a:lnSpc>
            </a:pPr>
            <a:r>
              <a:rPr lang="en-US" sz="2800" dirty="0" smtClean="0"/>
              <a:t>H5: Employer support will be associated with job satisfaction.</a:t>
            </a:r>
            <a:r>
              <a:rPr lang="en-US" sz="2800" i="1" dirty="0" smtClean="0"/>
              <a:t>—</a:t>
            </a:r>
            <a:r>
              <a:rPr lang="en-US" sz="2800" i="1" u="sng" dirty="0" smtClean="0"/>
              <a:t>Confirmed </a:t>
            </a:r>
          </a:p>
          <a:p>
            <a:pPr eaLnBrk="1" hangingPunct="1">
              <a:lnSpc>
                <a:spcPct val="80000"/>
              </a:lnSpc>
            </a:pPr>
            <a:endParaRPr lang="en-US" sz="2800" u="sng" dirty="0" smtClean="0"/>
          </a:p>
          <a:p>
            <a:pPr eaLnBrk="1" hangingPunct="1">
              <a:lnSpc>
                <a:spcPct val="80000"/>
              </a:lnSpc>
            </a:pPr>
            <a:r>
              <a:rPr lang="en-US" sz="2800" dirty="0" smtClean="0"/>
              <a:t>H6: Future uncertainty will be inversely related to job satisfaction.—</a:t>
            </a:r>
            <a:r>
              <a:rPr lang="en-US" sz="2800" i="1" u="sng" dirty="0" smtClean="0"/>
              <a:t>Confirmed </a:t>
            </a:r>
            <a:r>
              <a:rPr lang="en-US" sz="2800" dirty="0" smtClean="0"/>
              <a:t> </a:t>
            </a:r>
          </a:p>
          <a:p>
            <a:pPr eaLnBrk="1" hangingPunct="1">
              <a:lnSpc>
                <a:spcPct val="80000"/>
              </a:lnSpc>
            </a:pPr>
            <a:endParaRPr lang="en-US" sz="2800" dirty="0" smtClean="0"/>
          </a:p>
          <a:p>
            <a:pPr eaLnBrk="1" hangingPunct="1">
              <a:lnSpc>
                <a:spcPct val="80000"/>
              </a:lnSpc>
            </a:pPr>
            <a:r>
              <a:rPr lang="en-US" sz="2800" dirty="0" smtClean="0"/>
              <a:t>H7: Career commitment will moderate the relationship between future uncertainty and job satisfaction.—</a:t>
            </a:r>
            <a:r>
              <a:rPr lang="en-US" sz="2800" i="1" u="sng" dirty="0" smtClean="0"/>
              <a:t>Not Confirmed</a:t>
            </a:r>
            <a:r>
              <a:rPr lang="en-US" sz="2800" dirty="0" smtClean="0"/>
              <a:t> </a:t>
            </a:r>
          </a:p>
          <a:p>
            <a:pPr eaLnBrk="1" hangingPunct="1">
              <a:lnSpc>
                <a:spcPct val="80000"/>
              </a:lnSpc>
            </a:pPr>
            <a:endParaRPr lang="en-US" sz="2800" dirty="0" smtClean="0"/>
          </a:p>
          <a:p>
            <a:pPr eaLnBrk="1" hangingPunct="1">
              <a:lnSpc>
                <a:spcPct val="80000"/>
              </a:lnSpc>
            </a:pPr>
            <a:r>
              <a:rPr lang="en-US" sz="2800" dirty="0" smtClean="0"/>
              <a:t>H8: Employer commitment will moderate the relationship between future                   uncertainty and job satisfaction.—</a:t>
            </a:r>
            <a:r>
              <a:rPr lang="en-US" sz="2800" i="1" u="sng" dirty="0" smtClean="0"/>
              <a:t>Confirmed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fontAlgn="auto" hangingPunct="1">
              <a:spcAft>
                <a:spcPts val="0"/>
              </a:spcAft>
              <a:defRPr/>
            </a:pPr>
            <a:r>
              <a:rPr lang="en-US" b="1" dirty="0">
                <a:effectLst>
                  <a:outerShdw blurRad="38100" dist="38100" dir="2700000" algn="tl">
                    <a:srgbClr val="000000">
                      <a:alpha val="43137"/>
                    </a:srgbClr>
                  </a:outerShdw>
                </a:effectLst>
              </a:rPr>
              <a:t>Implications</a:t>
            </a:r>
          </a:p>
        </p:txBody>
      </p:sp>
      <p:sp>
        <p:nvSpPr>
          <p:cNvPr id="30722" name="Rectangle 3"/>
          <p:cNvSpPr>
            <a:spLocks noGrp="1" noChangeArrowheads="1"/>
          </p:cNvSpPr>
          <p:nvPr>
            <p:ph sz="quarter" idx="1"/>
          </p:nvPr>
        </p:nvSpPr>
        <p:spPr/>
        <p:txBody>
          <a:bodyPr/>
          <a:lstStyle/>
          <a:p>
            <a:pPr eaLnBrk="1" hangingPunct="1"/>
            <a:r>
              <a:rPr lang="en-US" sz="2800" smtClean="0"/>
              <a:t>Deleterious effects of future uncertainty</a:t>
            </a:r>
          </a:p>
          <a:p>
            <a:pPr eaLnBrk="1" hangingPunct="1"/>
            <a:endParaRPr lang="en-US" sz="2800" smtClean="0"/>
          </a:p>
          <a:p>
            <a:pPr eaLnBrk="1" hangingPunct="1"/>
            <a:r>
              <a:rPr lang="en-US" sz="2800" smtClean="0"/>
              <a:t>Buffering capacity of supervisor support</a:t>
            </a:r>
          </a:p>
          <a:p>
            <a:pPr eaLnBrk="1" hangingPunct="1"/>
            <a:endParaRPr lang="en-US" sz="2800" smtClean="0"/>
          </a:p>
          <a:p>
            <a:pPr eaLnBrk="1" hangingPunct="1"/>
            <a:r>
              <a:rPr lang="en-US" sz="2800" smtClean="0"/>
              <a:t>The importance of engendering commitment</a:t>
            </a:r>
          </a:p>
          <a:p>
            <a:pPr eaLnBrk="1" hangingPunct="1"/>
            <a:endParaRPr lang="en-US" sz="2800" smtClean="0"/>
          </a:p>
          <a:p>
            <a:pPr eaLnBrk="1" hangingPunct="1"/>
            <a:r>
              <a:rPr lang="en-US" sz="2800" smtClean="0"/>
              <a:t>Career planning and career ladders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301752" y="228600"/>
            <a:ext cx="8534400" cy="853966"/>
          </a:xfrm>
        </p:spPr>
        <p:txBody>
          <a:bodyPr>
            <a:normAutofit fontScale="90000"/>
          </a:bodyPr>
          <a:lstStyle/>
          <a:p>
            <a:pPr eaLnBrk="1" fontAlgn="auto" hangingPunct="1">
              <a:spcAft>
                <a:spcPts val="0"/>
              </a:spcAft>
              <a:defRPr/>
            </a:pPr>
            <a:r>
              <a:rPr lang="en-US" b="1" dirty="0">
                <a:effectLst>
                  <a:outerShdw blurRad="38100" dist="38100" dir="2700000" algn="tl">
                    <a:srgbClr val="000000">
                      <a:alpha val="43137"/>
                    </a:srgbClr>
                  </a:outerShdw>
                </a:effectLst>
              </a:rPr>
              <a:t>Job Turnover Intentions (Phase 3): Reasons to </a:t>
            </a:r>
            <a:r>
              <a:rPr lang="en-US" b="1" dirty="0" smtClean="0">
                <a:effectLst>
                  <a:outerShdw blurRad="38100" dist="38100" dir="2700000" algn="tl">
                    <a:srgbClr val="000000">
                      <a:alpha val="43137"/>
                    </a:srgbClr>
                  </a:outerShdw>
                </a:effectLst>
              </a:rPr>
              <a:t>Leave </a:t>
            </a:r>
            <a:endParaRPr lang="en-US" b="1" dirty="0">
              <a:effectLst>
                <a:outerShdw blurRad="38100" dist="38100" dir="2700000" algn="tl">
                  <a:srgbClr val="000000">
                    <a:alpha val="43137"/>
                  </a:srgbClr>
                </a:outerShdw>
              </a:effectLst>
            </a:endParaRPr>
          </a:p>
        </p:txBody>
      </p:sp>
      <p:sp>
        <p:nvSpPr>
          <p:cNvPr id="31746" name="Rectangle 3"/>
          <p:cNvSpPr>
            <a:spLocks noGrp="1" noChangeArrowheads="1"/>
          </p:cNvSpPr>
          <p:nvPr>
            <p:ph sz="quarter" idx="1"/>
          </p:nvPr>
        </p:nvSpPr>
        <p:spPr/>
        <p:txBody>
          <a:bodyPr>
            <a:normAutofit/>
          </a:bodyPr>
          <a:lstStyle/>
          <a:p>
            <a:pPr eaLnBrk="1" hangingPunct="1">
              <a:lnSpc>
                <a:spcPct val="80000"/>
              </a:lnSpc>
            </a:pPr>
            <a:r>
              <a:rPr lang="en-US" sz="1800" dirty="0" smtClean="0"/>
              <a:t>No advancement opportunity</a:t>
            </a:r>
            <a:r>
              <a:rPr lang="en-US" sz="1800" baseline="30000" dirty="0" smtClean="0"/>
              <a:t>10</a:t>
            </a:r>
            <a:r>
              <a:rPr lang="en-US" sz="1800" dirty="0" smtClean="0"/>
              <a:t>				92</a:t>
            </a:r>
          </a:p>
          <a:p>
            <a:pPr eaLnBrk="1" hangingPunct="1">
              <a:lnSpc>
                <a:spcPct val="80000"/>
              </a:lnSpc>
            </a:pPr>
            <a:r>
              <a:rPr lang="en-US" sz="1800" dirty="0" smtClean="0"/>
              <a:t>Poor salary						88</a:t>
            </a:r>
          </a:p>
          <a:p>
            <a:pPr eaLnBrk="1" hangingPunct="1">
              <a:lnSpc>
                <a:spcPct val="80000"/>
              </a:lnSpc>
            </a:pPr>
            <a:r>
              <a:rPr lang="en-US" sz="1800" dirty="0" smtClean="0"/>
              <a:t>Desire a change					56</a:t>
            </a:r>
          </a:p>
          <a:p>
            <a:pPr eaLnBrk="1" hangingPunct="1">
              <a:lnSpc>
                <a:spcPct val="80000"/>
              </a:lnSpc>
            </a:pPr>
            <a:r>
              <a:rPr lang="en-US" sz="1800" dirty="0" smtClean="0"/>
              <a:t>Insufficient staffing					53</a:t>
            </a:r>
          </a:p>
          <a:p>
            <a:pPr eaLnBrk="1" hangingPunct="1">
              <a:lnSpc>
                <a:spcPct val="80000"/>
              </a:lnSpc>
            </a:pPr>
            <a:r>
              <a:rPr lang="en-US" sz="1800" dirty="0" smtClean="0"/>
              <a:t>High stress level					52</a:t>
            </a:r>
          </a:p>
          <a:p>
            <a:pPr eaLnBrk="1" hangingPunct="1">
              <a:lnSpc>
                <a:spcPct val="80000"/>
              </a:lnSpc>
            </a:pPr>
            <a:r>
              <a:rPr lang="en-US" sz="1800" dirty="0" smtClean="0"/>
              <a:t>Poor benefits						48</a:t>
            </a:r>
          </a:p>
          <a:p>
            <a:pPr eaLnBrk="1" hangingPunct="1">
              <a:lnSpc>
                <a:spcPct val="80000"/>
              </a:lnSpc>
            </a:pPr>
            <a:r>
              <a:rPr lang="en-US" sz="1800" dirty="0" smtClean="0"/>
              <a:t>Excessive workload					47</a:t>
            </a:r>
          </a:p>
          <a:p>
            <a:pPr eaLnBrk="1" hangingPunct="1">
              <a:lnSpc>
                <a:spcPct val="80000"/>
              </a:lnSpc>
            </a:pPr>
            <a:r>
              <a:rPr lang="en-US" sz="1800" dirty="0" smtClean="0"/>
              <a:t>Pursuit of additional education				40</a:t>
            </a:r>
          </a:p>
          <a:p>
            <a:pPr eaLnBrk="1" hangingPunct="1">
              <a:lnSpc>
                <a:spcPct val="80000"/>
              </a:lnSpc>
            </a:pPr>
            <a:r>
              <a:rPr lang="en-US" sz="1800" dirty="0" smtClean="0"/>
              <a:t>Burned out						35</a:t>
            </a:r>
          </a:p>
          <a:p>
            <a:pPr eaLnBrk="1" hangingPunct="1">
              <a:lnSpc>
                <a:spcPct val="80000"/>
              </a:lnSpc>
            </a:pPr>
            <a:r>
              <a:rPr lang="en-US" sz="1800" dirty="0" smtClean="0"/>
              <a:t>Relationships with management				33</a:t>
            </a:r>
          </a:p>
          <a:p>
            <a:pPr eaLnBrk="1" hangingPunct="1">
              <a:lnSpc>
                <a:spcPct val="80000"/>
              </a:lnSpc>
            </a:pPr>
            <a:r>
              <a:rPr lang="en-US" sz="1800" dirty="0" smtClean="0"/>
              <a:t>Poor intellectual challenge				32</a:t>
            </a:r>
          </a:p>
          <a:p>
            <a:pPr eaLnBrk="1" hangingPunct="1">
              <a:lnSpc>
                <a:spcPct val="80000"/>
              </a:lnSpc>
            </a:pPr>
            <a:r>
              <a:rPr lang="en-US" sz="1800" dirty="0" smtClean="0"/>
              <a:t>Relationships with co-workers				28</a:t>
            </a:r>
          </a:p>
          <a:p>
            <a:pPr eaLnBrk="1" hangingPunct="1">
              <a:lnSpc>
                <a:spcPct val="80000"/>
              </a:lnSpc>
            </a:pPr>
            <a:endParaRPr lang="en-US" sz="1800" dirty="0" smtClean="0"/>
          </a:p>
          <a:p>
            <a:pPr eaLnBrk="1" hangingPunct="1">
              <a:lnSpc>
                <a:spcPct val="80000"/>
              </a:lnSpc>
              <a:buFont typeface="Wingdings" pitchFamily="2" charset="2"/>
              <a:buNone/>
            </a:pPr>
            <a:endParaRPr lang="en-US" sz="1800" dirty="0" smtClean="0"/>
          </a:p>
          <a:p>
            <a:pPr eaLnBrk="1" hangingPunct="1">
              <a:lnSpc>
                <a:spcPct val="80000"/>
              </a:lnSpc>
              <a:buFont typeface="Wingdings" pitchFamily="2" charset="2"/>
              <a:buNone/>
            </a:pPr>
            <a:endParaRPr lang="en-US" sz="900" dirty="0" smtClean="0"/>
          </a:p>
          <a:p>
            <a:pPr eaLnBrk="1" hangingPunct="1">
              <a:lnSpc>
                <a:spcPct val="80000"/>
              </a:lnSpc>
              <a:buFont typeface="Wingdings" pitchFamily="2" charset="2"/>
              <a:buNone/>
            </a:pPr>
            <a:endParaRPr lang="en-US" sz="900" dirty="0" smtClean="0"/>
          </a:p>
          <a:p>
            <a:pPr eaLnBrk="1" hangingPunct="1">
              <a:lnSpc>
                <a:spcPct val="80000"/>
              </a:lnSpc>
              <a:buFont typeface="Wingdings" pitchFamily="2" charset="2"/>
              <a:buNone/>
            </a:pPr>
            <a:endParaRPr lang="en-US" sz="900" dirty="0" smtClean="0"/>
          </a:p>
          <a:p>
            <a:pPr eaLnBrk="1" hangingPunct="1">
              <a:lnSpc>
                <a:spcPct val="80000"/>
              </a:lnSpc>
              <a:buFont typeface="Wingdings" pitchFamily="2" charset="2"/>
              <a:buNone/>
            </a:pPr>
            <a:r>
              <a:rPr lang="en-US" sz="900" dirty="0" smtClean="0"/>
              <a:t>10Desselle SP. J Am </a:t>
            </a:r>
            <a:r>
              <a:rPr lang="en-US" sz="900" dirty="0" err="1" smtClean="0"/>
              <a:t>Pharm</a:t>
            </a:r>
            <a:r>
              <a:rPr lang="en-US" sz="900" dirty="0" smtClean="0"/>
              <a:t> Assoc. 2005;45:676-83.</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fontAlgn="auto" hangingPunct="1">
              <a:spcAft>
                <a:spcPts val="0"/>
              </a:spcAft>
              <a:defRPr/>
            </a:pPr>
            <a:r>
              <a:rPr lang="en-US" b="1" dirty="0">
                <a:effectLst>
                  <a:outerShdw blurRad="38100" dist="38100" dir="2700000" algn="tl">
                    <a:srgbClr val="000000">
                      <a:alpha val="43137"/>
                    </a:srgbClr>
                  </a:outerShdw>
                </a:effectLst>
              </a:rPr>
              <a:t>Pharmacy Technicians</a:t>
            </a:r>
          </a:p>
        </p:txBody>
      </p:sp>
      <p:sp>
        <p:nvSpPr>
          <p:cNvPr id="14338" name="Rectangle 3"/>
          <p:cNvSpPr>
            <a:spLocks noGrp="1" noChangeArrowheads="1"/>
          </p:cNvSpPr>
          <p:nvPr>
            <p:ph sz="quarter" idx="1"/>
          </p:nvPr>
        </p:nvSpPr>
        <p:spPr/>
        <p:txBody>
          <a:bodyPr>
            <a:normAutofit lnSpcReduction="10000"/>
          </a:bodyPr>
          <a:lstStyle/>
          <a:p>
            <a:pPr marL="609600" indent="-609600" eaLnBrk="1" hangingPunct="1">
              <a:lnSpc>
                <a:spcPct val="80000"/>
              </a:lnSpc>
            </a:pPr>
            <a:r>
              <a:rPr lang="en-US" sz="2400" dirty="0" smtClean="0"/>
              <a:t>Critical nature of human resources in pharmacy (and elsewhere!)</a:t>
            </a:r>
          </a:p>
          <a:p>
            <a:pPr marL="609600" indent="-609600" eaLnBrk="1" hangingPunct="1">
              <a:lnSpc>
                <a:spcPct val="80000"/>
              </a:lnSpc>
            </a:pPr>
            <a:endParaRPr lang="en-US" sz="2400" dirty="0" smtClean="0"/>
          </a:p>
          <a:p>
            <a:pPr marL="609600" indent="-609600" eaLnBrk="1" hangingPunct="1">
              <a:lnSpc>
                <a:spcPct val="80000"/>
              </a:lnSpc>
            </a:pPr>
            <a:r>
              <a:rPr lang="en-US" sz="2400" dirty="0" smtClean="0"/>
              <a:t>Studies of pharmacist manpower</a:t>
            </a:r>
            <a:r>
              <a:rPr lang="en-US" sz="2400" baseline="30000" dirty="0" smtClean="0"/>
              <a:t>1,2</a:t>
            </a:r>
          </a:p>
          <a:p>
            <a:pPr marL="609600" indent="-609600" eaLnBrk="1" hangingPunct="1">
              <a:lnSpc>
                <a:spcPct val="80000"/>
              </a:lnSpc>
            </a:pPr>
            <a:endParaRPr lang="en-US" sz="2400" dirty="0" smtClean="0"/>
          </a:p>
          <a:p>
            <a:pPr marL="609600" indent="-609600" eaLnBrk="1" hangingPunct="1">
              <a:lnSpc>
                <a:spcPct val="80000"/>
              </a:lnSpc>
            </a:pPr>
            <a:r>
              <a:rPr lang="en-US" sz="2400" dirty="0" smtClean="0"/>
              <a:t>Previous concerns over pharmacy technicians’ professionalization</a:t>
            </a:r>
            <a:r>
              <a:rPr lang="en-US" sz="2400" baseline="30000" dirty="0" smtClean="0"/>
              <a:t>3</a:t>
            </a:r>
            <a:endParaRPr lang="en-US" sz="2400" dirty="0" smtClean="0"/>
          </a:p>
          <a:p>
            <a:pPr marL="609600" indent="-609600" eaLnBrk="1" hangingPunct="1">
              <a:lnSpc>
                <a:spcPct val="80000"/>
              </a:lnSpc>
            </a:pPr>
            <a:endParaRPr lang="en-US" sz="2400" dirty="0" smtClean="0"/>
          </a:p>
          <a:p>
            <a:pPr marL="609600" indent="-609600" eaLnBrk="1" hangingPunct="1">
              <a:lnSpc>
                <a:spcPct val="80000"/>
              </a:lnSpc>
            </a:pPr>
            <a:r>
              <a:rPr lang="en-US" sz="2400" dirty="0" smtClean="0"/>
              <a:t>Value of competent, skilled technicians with professional attitudes and demeanor</a:t>
            </a:r>
          </a:p>
          <a:p>
            <a:pPr marL="609600" indent="-609600" eaLnBrk="1" hangingPunct="1">
              <a:lnSpc>
                <a:spcPct val="80000"/>
              </a:lnSpc>
            </a:pPr>
            <a:endParaRPr lang="en-US" sz="2400" dirty="0" smtClean="0"/>
          </a:p>
          <a:p>
            <a:pPr marL="609600" indent="-609600" eaLnBrk="1" hangingPunct="1">
              <a:lnSpc>
                <a:spcPct val="80000"/>
              </a:lnSpc>
            </a:pPr>
            <a:endParaRPr lang="en-US" sz="2400" dirty="0" smtClean="0"/>
          </a:p>
          <a:p>
            <a:pPr marL="609600" indent="-609600" eaLnBrk="1" hangingPunct="1">
              <a:lnSpc>
                <a:spcPct val="80000"/>
              </a:lnSpc>
            </a:pPr>
            <a:endParaRPr lang="en-US" sz="2400" dirty="0" smtClean="0"/>
          </a:p>
          <a:p>
            <a:pPr marL="609600" indent="-609600" eaLnBrk="1" hangingPunct="1">
              <a:lnSpc>
                <a:spcPct val="80000"/>
              </a:lnSpc>
              <a:buFont typeface="Wingdings" pitchFamily="2" charset="2"/>
              <a:buNone/>
            </a:pPr>
            <a:r>
              <a:rPr lang="en-US" sz="1000" dirty="0" smtClean="0"/>
              <a:t>1McHugh PP. J Am </a:t>
            </a:r>
            <a:r>
              <a:rPr lang="en-US" sz="1000" dirty="0" err="1" smtClean="0"/>
              <a:t>Pharm</a:t>
            </a:r>
            <a:r>
              <a:rPr lang="en-US" sz="1000" dirty="0" smtClean="0"/>
              <a:t> Assoc. 1999;39:667-76.</a:t>
            </a:r>
          </a:p>
          <a:p>
            <a:pPr marL="609600" indent="-609600" eaLnBrk="1" hangingPunct="1">
              <a:lnSpc>
                <a:spcPct val="80000"/>
              </a:lnSpc>
              <a:buFont typeface="Wingdings" pitchFamily="2" charset="2"/>
              <a:buNone/>
            </a:pPr>
            <a:r>
              <a:rPr lang="en-US" sz="1000" dirty="0" smtClean="0"/>
              <a:t>2Mott DA, Doucette WH, Gaither CA, et al. J Am </a:t>
            </a:r>
            <a:r>
              <a:rPr lang="en-US" sz="1000" dirty="0" err="1" smtClean="0"/>
              <a:t>Pharm</a:t>
            </a:r>
            <a:r>
              <a:rPr lang="en-US" sz="1000" dirty="0" smtClean="0"/>
              <a:t> Assoc. 2004;44:326-36.</a:t>
            </a:r>
          </a:p>
          <a:p>
            <a:pPr marL="609600" indent="-609600" eaLnBrk="1" hangingPunct="1">
              <a:lnSpc>
                <a:spcPct val="80000"/>
              </a:lnSpc>
              <a:buFont typeface="Wingdings" pitchFamily="2" charset="2"/>
              <a:buNone/>
            </a:pPr>
            <a:r>
              <a:rPr lang="en-US" sz="1000" dirty="0" smtClean="0"/>
              <a:t>3Mott DA, </a:t>
            </a:r>
            <a:r>
              <a:rPr lang="en-US" sz="1000" dirty="0" err="1" smtClean="0"/>
              <a:t>Vanderpool</a:t>
            </a:r>
            <a:r>
              <a:rPr lang="en-US" sz="1000" dirty="0" smtClean="0"/>
              <a:t> WH, </a:t>
            </a:r>
            <a:r>
              <a:rPr lang="en-US" sz="1000" dirty="0" err="1" smtClean="0"/>
              <a:t>Smeenk</a:t>
            </a:r>
            <a:r>
              <a:rPr lang="en-US" sz="1000" dirty="0" smtClean="0"/>
              <a:t> DA. Am J Health-Sys Pharm. 1998;55:1799-1803</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fontAlgn="auto" hangingPunct="1">
              <a:spcAft>
                <a:spcPts val="0"/>
              </a:spcAft>
              <a:defRPr/>
            </a:pPr>
            <a:r>
              <a:rPr lang="en-US" b="1" dirty="0">
                <a:effectLst>
                  <a:outerShdw blurRad="38100" dist="38100" dir="2700000" algn="tl">
                    <a:srgbClr val="000000">
                      <a:alpha val="43137"/>
                    </a:srgbClr>
                  </a:outerShdw>
                </a:effectLst>
              </a:rPr>
              <a:t>Reasons to Remain</a:t>
            </a:r>
          </a:p>
        </p:txBody>
      </p:sp>
      <p:sp>
        <p:nvSpPr>
          <p:cNvPr id="32770" name="Rectangle 3"/>
          <p:cNvSpPr>
            <a:spLocks noGrp="1" noChangeArrowheads="1"/>
          </p:cNvSpPr>
          <p:nvPr>
            <p:ph sz="quarter" idx="1"/>
          </p:nvPr>
        </p:nvSpPr>
        <p:spPr/>
        <p:txBody>
          <a:bodyPr>
            <a:normAutofit/>
          </a:bodyPr>
          <a:lstStyle/>
          <a:p>
            <a:pPr eaLnBrk="1" hangingPunct="1">
              <a:lnSpc>
                <a:spcPct val="80000"/>
              </a:lnSpc>
            </a:pPr>
            <a:r>
              <a:rPr lang="en-US" sz="2000" dirty="0" smtClean="0"/>
              <a:t>Good benefits					301</a:t>
            </a:r>
          </a:p>
          <a:p>
            <a:pPr eaLnBrk="1" hangingPunct="1">
              <a:lnSpc>
                <a:spcPct val="80000"/>
              </a:lnSpc>
            </a:pPr>
            <a:r>
              <a:rPr lang="en-US" sz="2000" dirty="0" smtClean="0"/>
              <a:t>Relationships with co-workers			292</a:t>
            </a:r>
          </a:p>
          <a:p>
            <a:pPr eaLnBrk="1" hangingPunct="1">
              <a:lnSpc>
                <a:spcPct val="80000"/>
              </a:lnSpc>
            </a:pPr>
            <a:r>
              <a:rPr lang="en-US" sz="2000" dirty="0" smtClean="0"/>
              <a:t>Work schedule (number of hours is right) 		237</a:t>
            </a:r>
          </a:p>
          <a:p>
            <a:pPr eaLnBrk="1" hangingPunct="1">
              <a:lnSpc>
                <a:spcPct val="80000"/>
              </a:lnSpc>
            </a:pPr>
            <a:r>
              <a:rPr lang="en-US" sz="2000" dirty="0" smtClean="0"/>
              <a:t>Geographic location					220</a:t>
            </a:r>
          </a:p>
          <a:p>
            <a:pPr eaLnBrk="1" hangingPunct="1">
              <a:lnSpc>
                <a:spcPct val="80000"/>
              </a:lnSpc>
            </a:pPr>
            <a:r>
              <a:rPr lang="en-US" sz="2000" dirty="0" smtClean="0"/>
              <a:t>Work schedule (flexible)				212</a:t>
            </a:r>
          </a:p>
          <a:p>
            <a:pPr eaLnBrk="1" hangingPunct="1">
              <a:lnSpc>
                <a:spcPct val="80000"/>
              </a:lnSpc>
            </a:pPr>
            <a:r>
              <a:rPr lang="en-US" sz="2000" dirty="0" smtClean="0"/>
              <a:t>Do not desire a change				191</a:t>
            </a:r>
          </a:p>
          <a:p>
            <a:pPr eaLnBrk="1" hangingPunct="1">
              <a:lnSpc>
                <a:spcPct val="80000"/>
              </a:lnSpc>
            </a:pPr>
            <a:r>
              <a:rPr lang="en-US" sz="2000" dirty="0" smtClean="0"/>
              <a:t>Family responsibilities				189</a:t>
            </a:r>
          </a:p>
          <a:p>
            <a:pPr eaLnBrk="1" hangingPunct="1">
              <a:lnSpc>
                <a:spcPct val="80000"/>
              </a:lnSpc>
            </a:pPr>
            <a:r>
              <a:rPr lang="en-US" sz="2000" dirty="0" smtClean="0"/>
              <a:t>Work schedule (days/times worked)			182</a:t>
            </a:r>
          </a:p>
          <a:p>
            <a:pPr eaLnBrk="1" hangingPunct="1">
              <a:lnSpc>
                <a:spcPct val="80000"/>
              </a:lnSpc>
            </a:pPr>
            <a:r>
              <a:rPr lang="en-US" sz="2000" dirty="0" smtClean="0"/>
              <a:t>Good salary						171</a:t>
            </a:r>
          </a:p>
          <a:p>
            <a:pPr eaLnBrk="1" hangingPunct="1">
              <a:lnSpc>
                <a:spcPct val="80000"/>
              </a:lnSpc>
            </a:pPr>
            <a:r>
              <a:rPr lang="en-US" sz="2000" dirty="0" smtClean="0"/>
              <a:t>Relationships with management			159</a:t>
            </a:r>
          </a:p>
          <a:p>
            <a:pPr eaLnBrk="1" hangingPunct="1">
              <a:lnSpc>
                <a:spcPct val="80000"/>
              </a:lnSpc>
            </a:pPr>
            <a:r>
              <a:rPr lang="en-US" sz="2000" dirty="0" smtClean="0"/>
              <a:t>Relationships with patients				143</a:t>
            </a:r>
          </a:p>
          <a:p>
            <a:pPr eaLnBrk="1" hangingPunct="1">
              <a:lnSpc>
                <a:spcPct val="80000"/>
              </a:lnSpc>
            </a:pPr>
            <a:r>
              <a:rPr lang="en-US" sz="2000" dirty="0" smtClean="0"/>
              <a:t>My employer has a good reputation			133</a:t>
            </a:r>
          </a:p>
          <a:p>
            <a:pPr eaLnBrk="1" hangingPunct="1">
              <a:lnSpc>
                <a:spcPct val="80000"/>
              </a:lnSpc>
            </a:pPr>
            <a:r>
              <a:rPr lang="en-US" sz="2000" dirty="0" smtClean="0"/>
              <a:t>Good intellectual challenge				130</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normAutofit fontScale="90000"/>
          </a:bodyPr>
          <a:lstStyle/>
          <a:p>
            <a:pPr eaLnBrk="1" fontAlgn="auto" hangingPunct="1">
              <a:spcAft>
                <a:spcPts val="0"/>
              </a:spcAft>
              <a:defRPr/>
            </a:pPr>
            <a:r>
              <a:rPr lang="en-US" b="1" dirty="0">
                <a:effectLst>
                  <a:outerShdw blurRad="38100" dist="38100" dir="2700000" algn="tl">
                    <a:srgbClr val="000000">
                      <a:alpha val="43137"/>
                    </a:srgbClr>
                  </a:outerShdw>
                </a:effectLst>
              </a:rPr>
              <a:t>Rate of Pay and Employment Intentions </a:t>
            </a:r>
          </a:p>
        </p:txBody>
      </p:sp>
      <p:sp>
        <p:nvSpPr>
          <p:cNvPr id="33794" name="Rectangle 3"/>
          <p:cNvSpPr>
            <a:spLocks noGrp="1" noChangeArrowheads="1"/>
          </p:cNvSpPr>
          <p:nvPr>
            <p:ph sz="quarter" idx="1"/>
          </p:nvPr>
        </p:nvSpPr>
        <p:spPr/>
        <p:txBody>
          <a:bodyPr>
            <a:normAutofit/>
          </a:bodyPr>
          <a:lstStyle/>
          <a:p>
            <a:pPr eaLnBrk="1" hangingPunct="1">
              <a:lnSpc>
                <a:spcPct val="80000"/>
              </a:lnSpc>
              <a:buFont typeface="Wingdings" pitchFamily="2" charset="2"/>
              <a:buNone/>
            </a:pPr>
            <a:r>
              <a:rPr lang="en-US" sz="2400" dirty="0" smtClean="0"/>
              <a:t>Leave employer (cited low pay		</a:t>
            </a:r>
          </a:p>
          <a:p>
            <a:pPr eaLnBrk="1" hangingPunct="1">
              <a:lnSpc>
                <a:spcPct val="80000"/>
              </a:lnSpc>
              <a:buFont typeface="Wingdings" pitchFamily="2" charset="2"/>
              <a:buNone/>
            </a:pPr>
            <a:r>
              <a:rPr lang="en-US" sz="2400" dirty="0" smtClean="0"/>
              <a:t>  as a reason), n = 85			$11.19/hr</a:t>
            </a:r>
          </a:p>
          <a:p>
            <a:pPr eaLnBrk="1" hangingPunct="1">
              <a:lnSpc>
                <a:spcPct val="80000"/>
              </a:lnSpc>
              <a:buFont typeface="Wingdings" pitchFamily="2" charset="2"/>
              <a:buNone/>
            </a:pPr>
            <a:endParaRPr lang="en-US" sz="2400" dirty="0" smtClean="0"/>
          </a:p>
          <a:p>
            <a:pPr eaLnBrk="1" hangingPunct="1">
              <a:lnSpc>
                <a:spcPct val="80000"/>
              </a:lnSpc>
              <a:buFont typeface="Wingdings" pitchFamily="2" charset="2"/>
              <a:buNone/>
            </a:pPr>
            <a:r>
              <a:rPr lang="en-US" sz="2400" dirty="0" smtClean="0"/>
              <a:t>Leave employer (did not cite</a:t>
            </a:r>
          </a:p>
          <a:p>
            <a:pPr eaLnBrk="1" hangingPunct="1">
              <a:lnSpc>
                <a:spcPct val="80000"/>
              </a:lnSpc>
              <a:buFont typeface="Wingdings" pitchFamily="2" charset="2"/>
              <a:buNone/>
            </a:pPr>
            <a:r>
              <a:rPr lang="en-US" sz="2400" dirty="0" smtClean="0"/>
              <a:t>  low pay), n = 75				$12.80/hr</a:t>
            </a:r>
          </a:p>
          <a:p>
            <a:pPr eaLnBrk="1" hangingPunct="1">
              <a:lnSpc>
                <a:spcPct val="80000"/>
              </a:lnSpc>
              <a:buFont typeface="Wingdings" pitchFamily="2" charset="2"/>
              <a:buNone/>
            </a:pPr>
            <a:endParaRPr lang="en-US" sz="2400" dirty="0" smtClean="0"/>
          </a:p>
          <a:p>
            <a:pPr eaLnBrk="1" hangingPunct="1">
              <a:lnSpc>
                <a:spcPct val="80000"/>
              </a:lnSpc>
              <a:buFont typeface="Wingdings" pitchFamily="2" charset="2"/>
              <a:buNone/>
            </a:pPr>
            <a:r>
              <a:rPr lang="en-US" sz="2400" dirty="0" smtClean="0"/>
              <a:t>Remain with employer (did not</a:t>
            </a:r>
          </a:p>
          <a:p>
            <a:pPr eaLnBrk="1" hangingPunct="1">
              <a:lnSpc>
                <a:spcPct val="80000"/>
              </a:lnSpc>
              <a:buFont typeface="Wingdings" pitchFamily="2" charset="2"/>
              <a:buNone/>
            </a:pPr>
            <a:r>
              <a:rPr lang="en-US" sz="2400" dirty="0" smtClean="0"/>
              <a:t>  cite high pay), n = 428			$12.75/hr</a:t>
            </a:r>
          </a:p>
          <a:p>
            <a:pPr eaLnBrk="1" hangingPunct="1">
              <a:lnSpc>
                <a:spcPct val="80000"/>
              </a:lnSpc>
              <a:buFont typeface="Wingdings" pitchFamily="2" charset="2"/>
              <a:buNone/>
            </a:pPr>
            <a:endParaRPr lang="en-US" sz="2400" dirty="0" smtClean="0"/>
          </a:p>
          <a:p>
            <a:pPr eaLnBrk="1" hangingPunct="1">
              <a:lnSpc>
                <a:spcPct val="80000"/>
              </a:lnSpc>
              <a:buFont typeface="Wingdings" pitchFamily="2" charset="2"/>
              <a:buNone/>
            </a:pPr>
            <a:r>
              <a:rPr lang="en-US" sz="2400" dirty="0" smtClean="0"/>
              <a:t>Remain with employer (cited</a:t>
            </a:r>
          </a:p>
          <a:p>
            <a:pPr eaLnBrk="1" hangingPunct="1">
              <a:lnSpc>
                <a:spcPct val="80000"/>
              </a:lnSpc>
              <a:buFont typeface="Wingdings" pitchFamily="2" charset="2"/>
              <a:buNone/>
            </a:pPr>
            <a:r>
              <a:rPr lang="en-US" sz="2400" dirty="0" smtClean="0"/>
              <a:t>  high pay), n = 155				$14.23/hr</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301752" y="228600"/>
            <a:ext cx="8534400" cy="874986"/>
          </a:xfrm>
        </p:spPr>
        <p:txBody>
          <a:bodyPr>
            <a:normAutofit fontScale="90000"/>
          </a:bodyPr>
          <a:lstStyle/>
          <a:p>
            <a:pPr eaLnBrk="1" fontAlgn="auto" hangingPunct="1">
              <a:spcAft>
                <a:spcPts val="0"/>
              </a:spcAft>
              <a:defRPr/>
            </a:pPr>
            <a:r>
              <a:rPr lang="en-US" b="1" dirty="0">
                <a:effectLst>
                  <a:outerShdw blurRad="38100" dist="38100" dir="2700000" algn="tl">
                    <a:srgbClr val="000000">
                      <a:alpha val="43137"/>
                    </a:srgbClr>
                  </a:outerShdw>
                </a:effectLst>
              </a:rPr>
              <a:t>Regression of Intention to Remain with Current Employer</a:t>
            </a:r>
          </a:p>
        </p:txBody>
      </p:sp>
      <p:sp>
        <p:nvSpPr>
          <p:cNvPr id="34818" name="Rectangle 3"/>
          <p:cNvSpPr>
            <a:spLocks noGrp="1" noChangeArrowheads="1"/>
          </p:cNvSpPr>
          <p:nvPr>
            <p:ph sz="quarter" idx="1"/>
          </p:nvPr>
        </p:nvSpPr>
        <p:spPr/>
        <p:txBody>
          <a:bodyPr>
            <a:normAutofit/>
          </a:bodyPr>
          <a:lstStyle/>
          <a:p>
            <a:pPr eaLnBrk="1" hangingPunct="1"/>
            <a:r>
              <a:rPr lang="en-US" dirty="0" smtClean="0"/>
              <a:t>Employer commitment</a:t>
            </a:r>
          </a:p>
          <a:p>
            <a:pPr eaLnBrk="1" hangingPunct="1"/>
            <a:endParaRPr lang="en-US" dirty="0" smtClean="0"/>
          </a:p>
          <a:p>
            <a:pPr eaLnBrk="1" hangingPunct="1"/>
            <a:r>
              <a:rPr lang="en-US" dirty="0" smtClean="0"/>
              <a:t>Perceived employer support (value domain)</a:t>
            </a:r>
          </a:p>
          <a:p>
            <a:pPr eaLnBrk="1" hangingPunct="1"/>
            <a:endParaRPr lang="en-US" dirty="0" smtClean="0"/>
          </a:p>
          <a:p>
            <a:pPr eaLnBrk="1" hangingPunct="1"/>
            <a:r>
              <a:rPr lang="en-US" dirty="0" smtClean="0"/>
              <a:t>Career turnover intention</a:t>
            </a:r>
          </a:p>
          <a:p>
            <a:pPr eaLnBrk="1" hangingPunct="1"/>
            <a:endParaRPr lang="en-US" dirty="0" smtClean="0"/>
          </a:p>
          <a:p>
            <a:pPr eaLnBrk="1" hangingPunct="1"/>
            <a:r>
              <a:rPr lang="en-US" dirty="0" smtClean="0"/>
              <a:t>Years with current employer</a:t>
            </a:r>
          </a:p>
          <a:p>
            <a:pPr eaLnBrk="1" hangingPunct="1"/>
            <a:endParaRPr lang="en-US" dirty="0" smtClean="0"/>
          </a:p>
          <a:p>
            <a:pPr eaLnBrk="1" hangingPunct="1"/>
            <a:r>
              <a:rPr lang="en-US" dirty="0" smtClean="0"/>
              <a:t>Hourly wage</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301752" y="228599"/>
            <a:ext cx="8534400" cy="896007"/>
          </a:xfrm>
        </p:spPr>
        <p:txBody>
          <a:bodyPr>
            <a:normAutofit fontScale="90000"/>
          </a:bodyPr>
          <a:lstStyle/>
          <a:p>
            <a:pPr eaLnBrk="1" fontAlgn="auto" hangingPunct="1">
              <a:spcAft>
                <a:spcPts val="0"/>
              </a:spcAft>
              <a:defRPr/>
            </a:pPr>
            <a:r>
              <a:rPr lang="en-US" b="1" dirty="0">
                <a:effectLst>
                  <a:outerShdw blurRad="38100" dist="38100" dir="2700000" algn="tl">
                    <a:srgbClr val="000000">
                      <a:alpha val="43137"/>
                    </a:srgbClr>
                  </a:outerShdw>
                </a:effectLst>
              </a:rPr>
              <a:t>Regression of Commitment on Remaining Variables</a:t>
            </a:r>
          </a:p>
        </p:txBody>
      </p:sp>
      <p:sp>
        <p:nvSpPr>
          <p:cNvPr id="35842" name="Rectangle 3"/>
          <p:cNvSpPr>
            <a:spLocks noGrp="1" noChangeArrowheads="1"/>
          </p:cNvSpPr>
          <p:nvPr>
            <p:ph sz="quarter" idx="1"/>
          </p:nvPr>
        </p:nvSpPr>
        <p:spPr/>
        <p:txBody>
          <a:bodyPr>
            <a:normAutofit fontScale="92500" lnSpcReduction="20000"/>
          </a:bodyPr>
          <a:lstStyle/>
          <a:p>
            <a:pPr eaLnBrk="1" hangingPunct="1"/>
            <a:r>
              <a:rPr lang="en-US" dirty="0" smtClean="0"/>
              <a:t>Employer support (value domain)</a:t>
            </a:r>
          </a:p>
          <a:p>
            <a:pPr eaLnBrk="1" hangingPunct="1"/>
            <a:endParaRPr lang="en-US" dirty="0" smtClean="0"/>
          </a:p>
          <a:p>
            <a:pPr eaLnBrk="1" hangingPunct="1"/>
            <a:r>
              <a:rPr lang="en-US" dirty="0" smtClean="0"/>
              <a:t>Employer support (apathy domain)</a:t>
            </a:r>
          </a:p>
          <a:p>
            <a:pPr eaLnBrk="1" hangingPunct="1"/>
            <a:endParaRPr lang="en-US" dirty="0" smtClean="0"/>
          </a:p>
          <a:p>
            <a:pPr eaLnBrk="1" hangingPunct="1"/>
            <a:r>
              <a:rPr lang="en-US" dirty="0" smtClean="0"/>
              <a:t>Professional commitment</a:t>
            </a:r>
          </a:p>
          <a:p>
            <a:pPr eaLnBrk="1" hangingPunct="1"/>
            <a:endParaRPr lang="en-US" dirty="0" smtClean="0"/>
          </a:p>
          <a:p>
            <a:pPr eaLnBrk="1" hangingPunct="1"/>
            <a:r>
              <a:rPr lang="en-US" dirty="0" smtClean="0"/>
              <a:t>Hourly wage</a:t>
            </a:r>
          </a:p>
          <a:p>
            <a:pPr eaLnBrk="1" hangingPunct="1"/>
            <a:endParaRPr lang="en-US" dirty="0" smtClean="0"/>
          </a:p>
          <a:p>
            <a:pPr eaLnBrk="1" hangingPunct="1"/>
            <a:r>
              <a:rPr lang="en-US" dirty="0" smtClean="0"/>
              <a:t>Job satisfaction (policies &amp; fairness domain)</a:t>
            </a:r>
          </a:p>
          <a:p>
            <a:pPr eaLnBrk="1" hangingPunct="1"/>
            <a:endParaRPr lang="en-US" dirty="0" smtClean="0"/>
          </a:p>
          <a:p>
            <a:pPr eaLnBrk="1" hangingPunct="1"/>
            <a:r>
              <a:rPr lang="en-US" dirty="0" smtClean="0"/>
              <a:t>Role conflict</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fontAlgn="auto" hangingPunct="1">
              <a:spcAft>
                <a:spcPts val="0"/>
              </a:spcAft>
              <a:defRPr/>
            </a:pPr>
            <a:r>
              <a:rPr lang="en-US" b="1" dirty="0">
                <a:effectLst>
                  <a:outerShdw blurRad="38100" dist="38100" dir="2700000" algn="tl">
                    <a:srgbClr val="000000">
                      <a:alpha val="43137"/>
                    </a:srgbClr>
                  </a:outerShdw>
                </a:effectLst>
              </a:rPr>
              <a:t>Implications</a:t>
            </a:r>
          </a:p>
        </p:txBody>
      </p:sp>
      <p:sp>
        <p:nvSpPr>
          <p:cNvPr id="36866" name="Rectangle 3"/>
          <p:cNvSpPr>
            <a:spLocks noGrp="1" noChangeArrowheads="1"/>
          </p:cNvSpPr>
          <p:nvPr>
            <p:ph sz="quarter" idx="1"/>
          </p:nvPr>
        </p:nvSpPr>
        <p:spPr/>
        <p:txBody>
          <a:bodyPr/>
          <a:lstStyle/>
          <a:p>
            <a:pPr eaLnBrk="1" hangingPunct="1">
              <a:lnSpc>
                <a:spcPct val="90000"/>
              </a:lnSpc>
            </a:pPr>
            <a:r>
              <a:rPr lang="en-US" dirty="0" smtClean="0"/>
              <a:t>Commitment as mediator of turnover (employment) intentions</a:t>
            </a:r>
          </a:p>
          <a:p>
            <a:pPr eaLnBrk="1" hangingPunct="1">
              <a:lnSpc>
                <a:spcPct val="90000"/>
              </a:lnSpc>
            </a:pPr>
            <a:endParaRPr lang="en-US" dirty="0" smtClean="0"/>
          </a:p>
          <a:p>
            <a:pPr eaLnBrk="1" hangingPunct="1">
              <a:lnSpc>
                <a:spcPct val="90000"/>
              </a:lnSpc>
            </a:pPr>
            <a:r>
              <a:rPr lang="en-US" dirty="0" smtClean="0"/>
              <a:t>Employer support as critical to keeping technicians within the fold</a:t>
            </a:r>
          </a:p>
          <a:p>
            <a:pPr eaLnBrk="1" hangingPunct="1">
              <a:lnSpc>
                <a:spcPct val="90000"/>
              </a:lnSpc>
            </a:pPr>
            <a:endParaRPr lang="en-US" dirty="0" smtClean="0"/>
          </a:p>
          <a:p>
            <a:pPr eaLnBrk="1" hangingPunct="1">
              <a:lnSpc>
                <a:spcPct val="90000"/>
              </a:lnSpc>
            </a:pPr>
            <a:r>
              <a:rPr lang="en-US" dirty="0" smtClean="0"/>
              <a:t>Direct and indirect effects of hourly wage</a:t>
            </a:r>
          </a:p>
          <a:p>
            <a:pPr eaLnBrk="1" hangingPunct="1">
              <a:lnSpc>
                <a:spcPct val="90000"/>
              </a:lnSpc>
            </a:pPr>
            <a:endParaRPr lang="en-US" dirty="0" smtClean="0"/>
          </a:p>
          <a:p>
            <a:pPr eaLnBrk="1" hangingPunct="1">
              <a:lnSpc>
                <a:spcPct val="90000"/>
              </a:lnSpc>
            </a:pPr>
            <a:r>
              <a:rPr lang="en-US" dirty="0" smtClean="0"/>
              <a:t>Perceived fairness and career permanency issues</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normAutofit fontScale="90000"/>
          </a:bodyPr>
          <a:lstStyle/>
          <a:p>
            <a:pPr eaLnBrk="1" fontAlgn="auto" hangingPunct="1">
              <a:spcAft>
                <a:spcPts val="0"/>
              </a:spcAft>
              <a:defRPr/>
            </a:pPr>
            <a:r>
              <a:rPr lang="en-US" b="1" dirty="0">
                <a:effectLst>
                  <a:outerShdw blurRad="38100" dist="38100" dir="2700000" algn="tl">
                    <a:srgbClr val="000000">
                      <a:alpha val="43137"/>
                    </a:srgbClr>
                  </a:outerShdw>
                </a:effectLst>
              </a:rPr>
              <a:t>Job Training &amp; Education Needs (Phase 4)</a:t>
            </a:r>
            <a:endParaRPr lang="en-US" b="1" baseline="30000" dirty="0">
              <a:effectLst>
                <a:outerShdw blurRad="38100" dist="38100" dir="2700000" algn="tl">
                  <a:srgbClr val="000000">
                    <a:alpha val="43137"/>
                  </a:srgbClr>
                </a:outerShdw>
              </a:effectLst>
            </a:endParaRPr>
          </a:p>
        </p:txBody>
      </p:sp>
      <p:sp>
        <p:nvSpPr>
          <p:cNvPr id="37890" name="Rectangle 3"/>
          <p:cNvSpPr>
            <a:spLocks noGrp="1" noChangeArrowheads="1"/>
          </p:cNvSpPr>
          <p:nvPr>
            <p:ph sz="quarter" idx="1"/>
          </p:nvPr>
        </p:nvSpPr>
        <p:spPr/>
        <p:txBody>
          <a:bodyPr/>
          <a:lstStyle/>
          <a:p>
            <a:pPr eaLnBrk="1" hangingPunct="1"/>
            <a:endParaRPr lang="en-US" smtClean="0"/>
          </a:p>
          <a:p>
            <a:pPr eaLnBrk="1" hangingPunct="1"/>
            <a:endParaRPr lang="en-US" smtClean="0"/>
          </a:p>
          <a:p>
            <a:pPr eaLnBrk="1" hangingPunct="1"/>
            <a:endParaRPr lang="en-US" smtClean="0"/>
          </a:p>
          <a:p>
            <a:pPr eaLnBrk="1" hangingPunct="1"/>
            <a:endParaRPr lang="en-US" smtClean="0"/>
          </a:p>
          <a:p>
            <a:pPr eaLnBrk="1" hangingPunct="1"/>
            <a:endParaRPr lang="en-US" smtClean="0"/>
          </a:p>
          <a:p>
            <a:pPr eaLnBrk="1" hangingPunct="1"/>
            <a:endParaRPr lang="en-US" smtClean="0"/>
          </a:p>
          <a:p>
            <a:pPr eaLnBrk="1" hangingPunct="1">
              <a:buFont typeface="Wingdings" pitchFamily="2" charset="2"/>
              <a:buNone/>
            </a:pPr>
            <a:endParaRPr lang="en-US" smtClean="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301752" y="228599"/>
            <a:ext cx="8534400" cy="832945"/>
          </a:xfrm>
        </p:spPr>
        <p:txBody>
          <a:bodyPr>
            <a:noAutofit/>
          </a:bodyPr>
          <a:lstStyle/>
          <a:p>
            <a:pPr eaLnBrk="1" fontAlgn="auto" hangingPunct="1">
              <a:spcAft>
                <a:spcPts val="0"/>
              </a:spcAft>
              <a:defRPr/>
            </a:pPr>
            <a:r>
              <a:rPr lang="en-US" sz="3000" b="1" dirty="0">
                <a:effectLst>
                  <a:outerShdw blurRad="38100" dist="38100" dir="2700000" algn="tl">
                    <a:srgbClr val="000000">
                      <a:alpha val="43137"/>
                    </a:srgbClr>
                  </a:outerShdw>
                </a:effectLst>
              </a:rPr>
              <a:t>Rankings of Factors Contributing to Medication Preparation Errors</a:t>
            </a:r>
          </a:p>
        </p:txBody>
      </p:sp>
      <p:sp>
        <p:nvSpPr>
          <p:cNvPr id="38914" name="Rectangle 3"/>
          <p:cNvSpPr>
            <a:spLocks noGrp="1" noChangeArrowheads="1"/>
          </p:cNvSpPr>
          <p:nvPr>
            <p:ph sz="quarter" idx="1"/>
          </p:nvPr>
        </p:nvSpPr>
        <p:spPr/>
        <p:txBody>
          <a:bodyPr>
            <a:normAutofit/>
          </a:bodyPr>
          <a:lstStyle/>
          <a:p>
            <a:pPr eaLnBrk="1" hangingPunct="1">
              <a:lnSpc>
                <a:spcPct val="80000"/>
              </a:lnSpc>
            </a:pPr>
            <a:r>
              <a:rPr lang="en-US" sz="2400" dirty="0" smtClean="0"/>
              <a:t>Interruptions				2.03</a:t>
            </a:r>
            <a:r>
              <a:rPr lang="en-US" sz="2400" baseline="30000" dirty="0" smtClean="0"/>
              <a:t>11</a:t>
            </a:r>
            <a:endParaRPr lang="en-US" sz="2400" dirty="0" smtClean="0"/>
          </a:p>
          <a:p>
            <a:pPr eaLnBrk="1" hangingPunct="1">
              <a:lnSpc>
                <a:spcPct val="80000"/>
              </a:lnSpc>
            </a:pPr>
            <a:r>
              <a:rPr lang="en-US" sz="2400" dirty="0" smtClean="0"/>
              <a:t>Inadequate staffing			2.71</a:t>
            </a:r>
          </a:p>
          <a:p>
            <a:pPr eaLnBrk="1" hangingPunct="1">
              <a:lnSpc>
                <a:spcPct val="80000"/>
              </a:lnSpc>
            </a:pPr>
            <a:r>
              <a:rPr lang="en-US" sz="2400" dirty="0" smtClean="0"/>
              <a:t>Not being careful enough </a:t>
            </a:r>
          </a:p>
          <a:p>
            <a:pPr eaLnBrk="1" hangingPunct="1">
              <a:lnSpc>
                <a:spcPct val="80000"/>
              </a:lnSpc>
              <a:buFont typeface="Wingdings" pitchFamily="2" charset="2"/>
              <a:buNone/>
            </a:pPr>
            <a:r>
              <a:rPr lang="en-US" sz="2400" dirty="0" smtClean="0"/>
              <a:t>    sometimes					3.84</a:t>
            </a:r>
          </a:p>
          <a:p>
            <a:pPr eaLnBrk="1" hangingPunct="1">
              <a:lnSpc>
                <a:spcPct val="80000"/>
              </a:lnSpc>
            </a:pPr>
            <a:r>
              <a:rPr lang="en-US" sz="2400" dirty="0" smtClean="0"/>
              <a:t>Poor workflow design			3.88 </a:t>
            </a:r>
          </a:p>
          <a:p>
            <a:pPr eaLnBrk="1" hangingPunct="1">
              <a:lnSpc>
                <a:spcPct val="80000"/>
              </a:lnSpc>
            </a:pPr>
            <a:r>
              <a:rPr lang="en-US" sz="2400" dirty="0" smtClean="0"/>
              <a:t>Poor management/supervision </a:t>
            </a:r>
          </a:p>
          <a:p>
            <a:pPr eaLnBrk="1" hangingPunct="1">
              <a:lnSpc>
                <a:spcPct val="80000"/>
              </a:lnSpc>
              <a:buFont typeface="Wingdings" pitchFamily="2" charset="2"/>
              <a:buNone/>
            </a:pPr>
            <a:r>
              <a:rPr lang="en-US" sz="2400" dirty="0" smtClean="0"/>
              <a:t>   by pharmacists				3.90</a:t>
            </a:r>
          </a:p>
          <a:p>
            <a:pPr eaLnBrk="1" hangingPunct="1">
              <a:lnSpc>
                <a:spcPct val="80000"/>
              </a:lnSpc>
            </a:pPr>
            <a:r>
              <a:rPr lang="en-US" sz="2400" dirty="0" smtClean="0"/>
              <a:t>Physical environment </a:t>
            </a:r>
          </a:p>
          <a:p>
            <a:pPr eaLnBrk="1" hangingPunct="1">
              <a:lnSpc>
                <a:spcPct val="80000"/>
              </a:lnSpc>
              <a:buFont typeface="Wingdings" pitchFamily="2" charset="2"/>
              <a:buNone/>
            </a:pPr>
            <a:r>
              <a:rPr lang="en-US" sz="2400" dirty="0" smtClean="0"/>
              <a:t>  (e.g., poor lighting, equipment)		4.85</a:t>
            </a:r>
          </a:p>
          <a:p>
            <a:pPr eaLnBrk="1" hangingPunct="1">
              <a:lnSpc>
                <a:spcPct val="80000"/>
              </a:lnSpc>
              <a:buFont typeface="Wingdings" pitchFamily="2" charset="2"/>
              <a:buNone/>
            </a:pPr>
            <a:endParaRPr lang="en-US" sz="800" dirty="0" smtClean="0"/>
          </a:p>
          <a:p>
            <a:pPr eaLnBrk="1" hangingPunct="1">
              <a:lnSpc>
                <a:spcPct val="80000"/>
              </a:lnSpc>
              <a:buFont typeface="Wingdings" pitchFamily="2" charset="2"/>
              <a:buNone/>
            </a:pPr>
            <a:endParaRPr lang="en-US" sz="800" dirty="0" smtClean="0"/>
          </a:p>
          <a:p>
            <a:pPr eaLnBrk="1" hangingPunct="1">
              <a:lnSpc>
                <a:spcPct val="80000"/>
              </a:lnSpc>
              <a:buFont typeface="Wingdings" pitchFamily="2" charset="2"/>
              <a:buNone/>
            </a:pPr>
            <a:endParaRPr lang="en-US" sz="800" dirty="0" smtClean="0"/>
          </a:p>
          <a:p>
            <a:pPr eaLnBrk="1" hangingPunct="1">
              <a:lnSpc>
                <a:spcPct val="80000"/>
              </a:lnSpc>
              <a:buFont typeface="Wingdings" pitchFamily="2" charset="2"/>
              <a:buNone/>
            </a:pPr>
            <a:endParaRPr lang="en-US" sz="800" dirty="0" smtClean="0"/>
          </a:p>
          <a:p>
            <a:pPr eaLnBrk="1" hangingPunct="1">
              <a:lnSpc>
                <a:spcPct val="80000"/>
              </a:lnSpc>
              <a:buFont typeface="Wingdings" pitchFamily="2" charset="2"/>
              <a:buNone/>
            </a:pPr>
            <a:endParaRPr lang="en-US" sz="1000" dirty="0" smtClean="0"/>
          </a:p>
          <a:p>
            <a:pPr eaLnBrk="1" hangingPunct="1">
              <a:lnSpc>
                <a:spcPct val="80000"/>
              </a:lnSpc>
              <a:buFont typeface="Wingdings" pitchFamily="2" charset="2"/>
              <a:buNone/>
            </a:pPr>
            <a:endParaRPr lang="en-US" sz="1000" dirty="0" smtClean="0"/>
          </a:p>
          <a:p>
            <a:pPr eaLnBrk="1" hangingPunct="1">
              <a:lnSpc>
                <a:spcPct val="80000"/>
              </a:lnSpc>
              <a:buFont typeface="Wingdings" pitchFamily="2" charset="2"/>
              <a:buNone/>
            </a:pPr>
            <a:endParaRPr lang="en-US" sz="1000" dirty="0" smtClean="0"/>
          </a:p>
          <a:p>
            <a:pPr eaLnBrk="1" hangingPunct="1">
              <a:lnSpc>
                <a:spcPct val="80000"/>
              </a:lnSpc>
              <a:buFont typeface="Wingdings" pitchFamily="2" charset="2"/>
              <a:buNone/>
            </a:pPr>
            <a:r>
              <a:rPr lang="en-US" sz="1000" dirty="0" smtClean="0"/>
              <a:t>11Desselle SP. Am J Health-</a:t>
            </a:r>
            <a:r>
              <a:rPr lang="en-US" sz="1000" dirty="0" err="1" smtClean="0"/>
              <a:t>Syst</a:t>
            </a:r>
            <a:r>
              <a:rPr lang="en-US" sz="1000" dirty="0" smtClean="0"/>
              <a:t> Pharm. 2005;62:1992-7.</a:t>
            </a:r>
          </a:p>
          <a:p>
            <a:pPr eaLnBrk="1" hangingPunct="1">
              <a:lnSpc>
                <a:spcPct val="80000"/>
              </a:lnSpc>
              <a:buFont typeface="Wingdings" pitchFamily="2" charset="2"/>
              <a:buNone/>
            </a:pPr>
            <a:endParaRPr lang="en-US" sz="1000"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301752" y="228600"/>
            <a:ext cx="8534400" cy="822434"/>
          </a:xfrm>
        </p:spPr>
        <p:txBody>
          <a:bodyPr>
            <a:noAutofit/>
          </a:bodyPr>
          <a:lstStyle/>
          <a:p>
            <a:pPr eaLnBrk="1" fontAlgn="auto" hangingPunct="1">
              <a:spcAft>
                <a:spcPts val="0"/>
              </a:spcAft>
              <a:defRPr/>
            </a:pPr>
            <a:r>
              <a:rPr lang="en-US" sz="2800" b="1" dirty="0">
                <a:effectLst>
                  <a:outerShdw blurRad="38100" dist="38100" dir="2700000" algn="tl">
                    <a:srgbClr val="000000">
                      <a:alpha val="43137"/>
                    </a:srgbClr>
                  </a:outerShdw>
                </a:effectLst>
              </a:rPr>
              <a:t>Perceived Need for Additional Training (Continuing education)</a:t>
            </a:r>
          </a:p>
        </p:txBody>
      </p:sp>
      <p:sp>
        <p:nvSpPr>
          <p:cNvPr id="34819" name="Rectangle 3"/>
          <p:cNvSpPr>
            <a:spLocks noGrp="1" noChangeArrowheads="1"/>
          </p:cNvSpPr>
          <p:nvPr>
            <p:ph sz="quarter" idx="1"/>
          </p:nvPr>
        </p:nvSpPr>
        <p:spPr/>
        <p:txBody>
          <a:bodyPr>
            <a:normAutofit/>
          </a:bodyPr>
          <a:lstStyle/>
          <a:p>
            <a:pPr marL="365760" indent="-256032" eaLnBrk="1" fontAlgn="auto" hangingPunct="1">
              <a:spcAft>
                <a:spcPts val="0"/>
              </a:spcAft>
              <a:buFont typeface="Wingdings 3"/>
              <a:buChar char=""/>
              <a:defRPr/>
            </a:pPr>
            <a:r>
              <a:rPr lang="en-US" sz="2800" dirty="0"/>
              <a:t>Drugs/drug therapy			3.19 (1.10)</a:t>
            </a:r>
          </a:p>
          <a:p>
            <a:pPr marL="365760" indent="-256032" eaLnBrk="1" fontAlgn="auto" hangingPunct="1">
              <a:spcAft>
                <a:spcPts val="0"/>
              </a:spcAft>
              <a:buFont typeface="Wingdings 3"/>
              <a:buChar char=""/>
              <a:defRPr/>
            </a:pPr>
            <a:r>
              <a:rPr lang="en-US" sz="2800" dirty="0"/>
              <a:t>Legal issues in pharmacy </a:t>
            </a:r>
          </a:p>
          <a:p>
            <a:pPr marL="365760" indent="-256032" eaLnBrk="1" fontAlgn="auto" hangingPunct="1">
              <a:spcAft>
                <a:spcPts val="0"/>
              </a:spcAft>
              <a:buFont typeface="Wingdings" pitchFamily="2" charset="2"/>
              <a:buNone/>
              <a:defRPr/>
            </a:pPr>
            <a:r>
              <a:rPr lang="en-US" sz="2800" dirty="0"/>
              <a:t>   practice					3.15 (1.11)</a:t>
            </a:r>
          </a:p>
          <a:p>
            <a:pPr marL="365760" indent="-256032" eaLnBrk="1" fontAlgn="auto" hangingPunct="1">
              <a:spcAft>
                <a:spcPts val="0"/>
              </a:spcAft>
              <a:buFont typeface="Wingdings 3"/>
              <a:buChar char=""/>
              <a:defRPr/>
            </a:pPr>
            <a:r>
              <a:rPr lang="en-US" sz="2800" dirty="0"/>
              <a:t>Calculations 				3.03 (1.32)</a:t>
            </a:r>
          </a:p>
          <a:p>
            <a:pPr marL="365760" indent="-256032" eaLnBrk="1" fontAlgn="auto" hangingPunct="1">
              <a:spcAft>
                <a:spcPts val="0"/>
              </a:spcAft>
              <a:buFont typeface="Wingdings 3"/>
              <a:buChar char=""/>
              <a:defRPr/>
            </a:pPr>
            <a:r>
              <a:rPr lang="en-US" sz="2800" dirty="0"/>
              <a:t>Third-party/billing issues		2.82 (1.37)</a:t>
            </a:r>
          </a:p>
          <a:p>
            <a:pPr marL="365760" indent="-256032" eaLnBrk="1" fontAlgn="auto" hangingPunct="1">
              <a:spcAft>
                <a:spcPts val="0"/>
              </a:spcAft>
              <a:buFont typeface="Wingdings 3"/>
              <a:buChar char=""/>
              <a:defRPr/>
            </a:pPr>
            <a:r>
              <a:rPr lang="en-US" sz="2800" dirty="0"/>
              <a:t>Written communication skills	2.40 (1.16)</a:t>
            </a:r>
          </a:p>
          <a:p>
            <a:pPr marL="365760" indent="-256032" eaLnBrk="1" fontAlgn="auto" hangingPunct="1">
              <a:spcAft>
                <a:spcPts val="0"/>
              </a:spcAft>
              <a:buFont typeface="Wingdings 3"/>
              <a:buChar char=""/>
              <a:defRPr/>
            </a:pPr>
            <a:r>
              <a:rPr lang="en-US" sz="2800" dirty="0"/>
              <a:t>Oral communication skills		2.34 (1.20)</a:t>
            </a:r>
          </a:p>
          <a:p>
            <a:pPr marL="365760" indent="-256032" eaLnBrk="1" fontAlgn="auto" hangingPunct="1">
              <a:spcAft>
                <a:spcPts val="0"/>
              </a:spcAft>
              <a:buFont typeface="Wingdings 3"/>
              <a:buChar char=""/>
              <a:defRPr/>
            </a:pPr>
            <a:r>
              <a:rPr lang="en-US" sz="2800" dirty="0"/>
              <a:t>Time management			2.25 (1.07)</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301752" y="228600"/>
            <a:ext cx="8534400" cy="822434"/>
          </a:xfrm>
        </p:spPr>
        <p:txBody>
          <a:bodyPr>
            <a:normAutofit fontScale="90000"/>
          </a:bodyPr>
          <a:lstStyle/>
          <a:p>
            <a:pPr eaLnBrk="1" fontAlgn="auto" hangingPunct="1">
              <a:spcAft>
                <a:spcPts val="0"/>
              </a:spcAft>
              <a:defRPr/>
            </a:pPr>
            <a:r>
              <a:rPr lang="en-US" b="1" dirty="0">
                <a:effectLst>
                  <a:outerShdw blurRad="38100" dist="38100" dir="2700000" algn="tl">
                    <a:srgbClr val="000000">
                      <a:alpha val="43137"/>
                    </a:srgbClr>
                  </a:outerShdw>
                </a:effectLst>
              </a:rPr>
              <a:t>Interest in Specialty Certification Programs (n)</a:t>
            </a:r>
          </a:p>
        </p:txBody>
      </p:sp>
      <p:sp>
        <p:nvSpPr>
          <p:cNvPr id="40962" name="Rectangle 3"/>
          <p:cNvSpPr>
            <a:spLocks noGrp="1" noChangeArrowheads="1"/>
          </p:cNvSpPr>
          <p:nvPr>
            <p:ph sz="quarter" idx="1"/>
          </p:nvPr>
        </p:nvSpPr>
        <p:spPr/>
        <p:txBody>
          <a:bodyPr>
            <a:normAutofit fontScale="92500" lnSpcReduction="10000"/>
          </a:bodyPr>
          <a:lstStyle/>
          <a:p>
            <a:pPr eaLnBrk="1" hangingPunct="1">
              <a:lnSpc>
                <a:spcPct val="150000"/>
              </a:lnSpc>
            </a:pPr>
            <a:r>
              <a:rPr lang="en-US" sz="2400" dirty="0" smtClean="0"/>
              <a:t>Administrative/third-party billing			283</a:t>
            </a:r>
          </a:p>
          <a:p>
            <a:pPr eaLnBrk="1" hangingPunct="1">
              <a:lnSpc>
                <a:spcPct val="150000"/>
              </a:lnSpc>
            </a:pPr>
            <a:r>
              <a:rPr lang="en-US" sz="2400" dirty="0" smtClean="0"/>
              <a:t>Intravenous (IV) admixture/chemotherapy	247</a:t>
            </a:r>
          </a:p>
          <a:p>
            <a:pPr eaLnBrk="1" hangingPunct="1">
              <a:lnSpc>
                <a:spcPct val="150000"/>
              </a:lnSpc>
            </a:pPr>
            <a:r>
              <a:rPr lang="en-US" sz="2400" dirty="0" smtClean="0"/>
              <a:t>Non-sterile compounding				234</a:t>
            </a:r>
          </a:p>
          <a:p>
            <a:pPr eaLnBrk="1" hangingPunct="1">
              <a:lnSpc>
                <a:spcPct val="150000"/>
              </a:lnSpc>
            </a:pPr>
            <a:r>
              <a:rPr lang="en-US" sz="2400" dirty="0" smtClean="0"/>
              <a:t>Drugs/drug therapy				104</a:t>
            </a:r>
          </a:p>
          <a:p>
            <a:pPr eaLnBrk="1" hangingPunct="1">
              <a:lnSpc>
                <a:spcPct val="150000"/>
              </a:lnSpc>
            </a:pPr>
            <a:r>
              <a:rPr lang="en-US" sz="2400" dirty="0" smtClean="0"/>
              <a:t>Pharmacy law					  59</a:t>
            </a:r>
          </a:p>
          <a:p>
            <a:pPr eaLnBrk="1" hangingPunct="1">
              <a:lnSpc>
                <a:spcPct val="150000"/>
              </a:lnSpc>
            </a:pPr>
            <a:r>
              <a:rPr lang="en-US" sz="2400" dirty="0" smtClean="0"/>
              <a:t>Pharmacy calculations/dosing			  25</a:t>
            </a:r>
          </a:p>
          <a:p>
            <a:pPr eaLnBrk="1" hangingPunct="1">
              <a:lnSpc>
                <a:spcPct val="150000"/>
              </a:lnSpc>
            </a:pPr>
            <a:r>
              <a:rPr lang="en-US" sz="2400" dirty="0" smtClean="0"/>
              <a:t>Self-care/over-the-counter products		   11</a:t>
            </a:r>
          </a:p>
          <a:p>
            <a:pPr eaLnBrk="1" hangingPunct="1">
              <a:lnSpc>
                <a:spcPct val="150000"/>
              </a:lnSpc>
            </a:pPr>
            <a:r>
              <a:rPr lang="en-US" sz="2400" dirty="0" smtClean="0"/>
              <a:t>Other						  29</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fontAlgn="auto" hangingPunct="1">
              <a:spcAft>
                <a:spcPts val="0"/>
              </a:spcAft>
              <a:defRPr/>
            </a:pPr>
            <a:r>
              <a:rPr lang="en-US" b="1" dirty="0">
                <a:effectLst>
                  <a:outerShdw blurRad="38100" dist="38100" dir="2700000" algn="tl">
                    <a:srgbClr val="000000">
                      <a:alpha val="43137"/>
                    </a:srgbClr>
                  </a:outerShdw>
                </a:effectLst>
              </a:rPr>
              <a:t>Implications</a:t>
            </a:r>
          </a:p>
        </p:txBody>
      </p:sp>
      <p:sp>
        <p:nvSpPr>
          <p:cNvPr id="41986" name="Rectangle 3"/>
          <p:cNvSpPr>
            <a:spLocks noGrp="1" noChangeArrowheads="1"/>
          </p:cNvSpPr>
          <p:nvPr>
            <p:ph sz="quarter" idx="1"/>
          </p:nvPr>
        </p:nvSpPr>
        <p:spPr/>
        <p:txBody>
          <a:bodyPr/>
          <a:lstStyle/>
          <a:p>
            <a:pPr eaLnBrk="1" hangingPunct="1">
              <a:lnSpc>
                <a:spcPct val="90000"/>
              </a:lnSpc>
            </a:pPr>
            <a:r>
              <a:rPr lang="en-US" sz="2800" smtClean="0"/>
              <a:t>Areas where pharmacists could improve their handling of technicians’ errors were identified</a:t>
            </a:r>
          </a:p>
          <a:p>
            <a:pPr eaLnBrk="1" hangingPunct="1">
              <a:lnSpc>
                <a:spcPct val="90000"/>
              </a:lnSpc>
            </a:pPr>
            <a:endParaRPr lang="en-US" sz="2800" smtClean="0"/>
          </a:p>
          <a:p>
            <a:pPr eaLnBrk="1" hangingPunct="1">
              <a:lnSpc>
                <a:spcPct val="90000"/>
              </a:lnSpc>
            </a:pPr>
            <a:r>
              <a:rPr lang="en-US" sz="2800" smtClean="0"/>
              <a:t>Areas for needed continuing education and the modes of their delivery were identified</a:t>
            </a:r>
          </a:p>
          <a:p>
            <a:pPr eaLnBrk="1" hangingPunct="1">
              <a:lnSpc>
                <a:spcPct val="90000"/>
              </a:lnSpc>
            </a:pPr>
            <a:endParaRPr lang="en-US" sz="2800" smtClean="0"/>
          </a:p>
          <a:p>
            <a:pPr eaLnBrk="1" hangingPunct="1">
              <a:lnSpc>
                <a:spcPct val="90000"/>
              </a:lnSpc>
            </a:pPr>
            <a:r>
              <a:rPr lang="en-US" sz="2800" smtClean="0"/>
              <a:t>Some topics might best be delivered through CE, while others may require specialty certification</a:t>
            </a:r>
          </a:p>
          <a:p>
            <a:pPr eaLnBrk="1" hangingPunct="1">
              <a:lnSpc>
                <a:spcPct val="90000"/>
              </a:lnSpc>
            </a:pPr>
            <a:endParaRPr lang="en-US" sz="280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normAutofit/>
          </a:bodyPr>
          <a:lstStyle/>
          <a:p>
            <a:pPr eaLnBrk="1" fontAlgn="auto" hangingPunct="1">
              <a:spcAft>
                <a:spcPts val="0"/>
              </a:spcAft>
              <a:defRPr/>
            </a:pPr>
            <a:r>
              <a:rPr lang="en-US" b="1" dirty="0">
                <a:effectLst>
                  <a:outerShdw blurRad="38100" dist="38100" dir="2700000" algn="tl">
                    <a:srgbClr val="000000">
                      <a:alpha val="43137"/>
                    </a:srgbClr>
                  </a:outerShdw>
                </a:effectLst>
              </a:rPr>
              <a:t>Literature on Pharmacy Technicians</a:t>
            </a:r>
          </a:p>
        </p:txBody>
      </p:sp>
      <p:sp>
        <p:nvSpPr>
          <p:cNvPr id="15362" name="Rectangle 3"/>
          <p:cNvSpPr>
            <a:spLocks noGrp="1" noChangeArrowheads="1"/>
          </p:cNvSpPr>
          <p:nvPr>
            <p:ph sz="quarter" idx="1"/>
          </p:nvPr>
        </p:nvSpPr>
        <p:spPr/>
        <p:txBody>
          <a:bodyPr>
            <a:normAutofit fontScale="92500" lnSpcReduction="20000"/>
          </a:bodyPr>
          <a:lstStyle/>
          <a:p>
            <a:pPr eaLnBrk="1" hangingPunct="1"/>
            <a:r>
              <a:rPr lang="en-US" sz="2800" dirty="0" smtClean="0"/>
              <a:t>Gains in autonomy, responsibility, expertise</a:t>
            </a:r>
          </a:p>
          <a:p>
            <a:pPr eaLnBrk="1" hangingPunct="1"/>
            <a:endParaRPr lang="en-US" sz="2800" dirty="0" smtClean="0"/>
          </a:p>
          <a:p>
            <a:pPr eaLnBrk="1" hangingPunct="1"/>
            <a:r>
              <a:rPr lang="en-US" sz="2800" dirty="0" smtClean="0"/>
              <a:t>Patient triage, scheduling, billing, purchasing, inventory, quality assurance initiatives</a:t>
            </a:r>
            <a:r>
              <a:rPr lang="en-US" sz="2800" baseline="30000" dirty="0" smtClean="0"/>
              <a:t>4</a:t>
            </a:r>
          </a:p>
          <a:p>
            <a:pPr eaLnBrk="1" hangingPunct="1"/>
            <a:endParaRPr lang="en-US" sz="2800" dirty="0" smtClean="0"/>
          </a:p>
          <a:p>
            <a:pPr eaLnBrk="1" hangingPunct="1"/>
            <a:r>
              <a:rPr lang="en-US" sz="2800" dirty="0" smtClean="0"/>
              <a:t>Managerial “do’s &amp; don’ts”</a:t>
            </a:r>
          </a:p>
          <a:p>
            <a:pPr eaLnBrk="1" hangingPunct="1"/>
            <a:endParaRPr lang="en-US" sz="2800" dirty="0" smtClean="0"/>
          </a:p>
          <a:p>
            <a:pPr eaLnBrk="1" hangingPunct="1"/>
            <a:r>
              <a:rPr lang="en-US" sz="2800" dirty="0" smtClean="0"/>
              <a:t>Anecdotal experiences</a:t>
            </a:r>
          </a:p>
          <a:p>
            <a:pPr eaLnBrk="1" hangingPunct="1">
              <a:buFont typeface="Wingdings" pitchFamily="2" charset="2"/>
              <a:buNone/>
            </a:pPr>
            <a:endParaRPr lang="en-US" sz="2800" dirty="0" smtClean="0"/>
          </a:p>
          <a:p>
            <a:pPr eaLnBrk="1" hangingPunct="1">
              <a:buFont typeface="Wingdings" pitchFamily="2" charset="2"/>
              <a:buNone/>
            </a:pPr>
            <a:endParaRPr lang="en-US" sz="2800" dirty="0" smtClean="0"/>
          </a:p>
          <a:p>
            <a:pPr eaLnBrk="1" hangingPunct="1">
              <a:buFont typeface="Wingdings" pitchFamily="2" charset="2"/>
              <a:buNone/>
            </a:pPr>
            <a:endParaRPr lang="en-US" sz="2800" dirty="0" smtClean="0"/>
          </a:p>
          <a:p>
            <a:pPr eaLnBrk="1" hangingPunct="1">
              <a:buFont typeface="Wingdings" pitchFamily="2" charset="2"/>
              <a:buNone/>
            </a:pPr>
            <a:endParaRPr lang="en-US" sz="1000" dirty="0" smtClean="0"/>
          </a:p>
          <a:p>
            <a:pPr eaLnBrk="1" hangingPunct="1">
              <a:buFont typeface="Wingdings" pitchFamily="2" charset="2"/>
              <a:buNone/>
            </a:pPr>
            <a:r>
              <a:rPr lang="en-US" sz="1000" dirty="0" smtClean="0"/>
              <a:t>4Meunzen PM, Greenberg </a:t>
            </a:r>
            <a:r>
              <a:rPr lang="en-US" sz="1000" dirty="0" err="1" smtClean="0"/>
              <a:t>S,Murer</a:t>
            </a:r>
            <a:r>
              <a:rPr lang="en-US" sz="1000" dirty="0" smtClean="0"/>
              <a:t> MM. J Am </a:t>
            </a:r>
            <a:r>
              <a:rPr lang="en-US" sz="1000" dirty="0" err="1" smtClean="0"/>
              <a:t>Pharm</a:t>
            </a:r>
            <a:r>
              <a:rPr lang="en-US" sz="1000" dirty="0" smtClean="0"/>
              <a:t> Assoc. 1999;39:857-64. </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a:xfrm>
            <a:off x="301752" y="228599"/>
            <a:ext cx="8534400" cy="832945"/>
          </a:xfrm>
        </p:spPr>
        <p:txBody>
          <a:bodyPr>
            <a:noAutofit/>
          </a:bodyPr>
          <a:lstStyle/>
          <a:p>
            <a:pPr eaLnBrk="1" fontAlgn="auto" hangingPunct="1">
              <a:spcAft>
                <a:spcPts val="0"/>
              </a:spcAft>
              <a:defRPr/>
            </a:pPr>
            <a:r>
              <a:rPr lang="en-US" sz="2800" b="1" dirty="0" smtClean="0">
                <a:effectLst>
                  <a:outerShdw blurRad="38100" dist="38100" dir="2700000" algn="tl">
                    <a:srgbClr val="000000">
                      <a:alpha val="43137"/>
                    </a:srgbClr>
                  </a:outerShdw>
                </a:effectLst>
              </a:rPr>
              <a:t>Ensuing Study—Determining the Value of Pharmacy Technician Certification</a:t>
            </a:r>
            <a:endParaRPr lang="en-US" sz="2800" b="1" dirty="0">
              <a:effectLst>
                <a:outerShdw blurRad="38100" dist="38100" dir="2700000" algn="tl">
                  <a:srgbClr val="000000">
                    <a:alpha val="43137"/>
                  </a:srgbClr>
                </a:outerShdw>
              </a:effectLst>
            </a:endParaRPr>
          </a:p>
        </p:txBody>
      </p:sp>
      <p:sp>
        <p:nvSpPr>
          <p:cNvPr id="43010" name="Rectangle 3"/>
          <p:cNvSpPr>
            <a:spLocks noGrp="1" noChangeArrowheads="1"/>
          </p:cNvSpPr>
          <p:nvPr>
            <p:ph sz="quarter" idx="1"/>
          </p:nvPr>
        </p:nvSpPr>
        <p:spPr/>
        <p:txBody>
          <a:bodyPr/>
          <a:lstStyle/>
          <a:p>
            <a:pPr eaLnBrk="1" hangingPunct="1"/>
            <a:r>
              <a:rPr lang="en-US" dirty="0" smtClean="0"/>
              <a:t>Phase 1—Initial qualitative approach to gather rich data and inform the development of a quantitative survey </a:t>
            </a:r>
          </a:p>
          <a:p>
            <a:pPr eaLnBrk="1" hangingPunct="1"/>
            <a:endParaRPr lang="en-US" dirty="0" smtClean="0"/>
          </a:p>
          <a:p>
            <a:pPr lvl="1" eaLnBrk="1" hangingPunct="1"/>
            <a:endParaRPr lang="en-US"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fontAlgn="auto" hangingPunct="1">
              <a:spcAft>
                <a:spcPts val="0"/>
              </a:spcAft>
              <a:defRPr/>
            </a:pPr>
            <a:r>
              <a:rPr lang="en-US" b="1" dirty="0">
                <a:effectLst>
                  <a:outerShdw blurRad="38100" dist="38100" dir="2700000" algn="tl">
                    <a:srgbClr val="000000">
                      <a:alpha val="43137"/>
                    </a:srgbClr>
                  </a:outerShdw>
                </a:effectLst>
              </a:rPr>
              <a:t>Interview Schedule</a:t>
            </a:r>
          </a:p>
        </p:txBody>
      </p:sp>
      <p:sp>
        <p:nvSpPr>
          <p:cNvPr id="44034" name="Rectangle 3"/>
          <p:cNvSpPr>
            <a:spLocks noGrp="1" noChangeArrowheads="1"/>
          </p:cNvSpPr>
          <p:nvPr>
            <p:ph sz="quarter" idx="1"/>
          </p:nvPr>
        </p:nvSpPr>
        <p:spPr>
          <a:xfrm>
            <a:off x="301752" y="1481959"/>
            <a:ext cx="8503920" cy="4617089"/>
          </a:xfrm>
        </p:spPr>
        <p:txBody>
          <a:bodyPr>
            <a:noAutofit/>
          </a:bodyPr>
          <a:lstStyle/>
          <a:p>
            <a:pPr eaLnBrk="1" hangingPunct="1">
              <a:lnSpc>
                <a:spcPct val="80000"/>
              </a:lnSpc>
              <a:buFont typeface="+mj-lt"/>
              <a:buAutoNum type="arabicPeriod"/>
            </a:pPr>
            <a:r>
              <a:rPr lang="en-US" sz="1300" dirty="0" smtClean="0"/>
              <a:t>What do you know about pharmacy technician licensure through the PTCB (Pharmacy Technician Certification Board)?  In your opinion, is the examination rigorous?  Does it accurately reflect the practice activities and necessary   competencies assumed by technicians in your workplace?</a:t>
            </a:r>
          </a:p>
          <a:p>
            <a:pPr eaLnBrk="1" hangingPunct="1">
              <a:lnSpc>
                <a:spcPct val="80000"/>
              </a:lnSpc>
              <a:buFont typeface="+mj-lt"/>
              <a:buAutoNum type="arabicPeriod"/>
            </a:pPr>
            <a:endParaRPr lang="en-US" sz="1300" dirty="0" smtClean="0"/>
          </a:p>
          <a:p>
            <a:pPr eaLnBrk="1" hangingPunct="1">
              <a:lnSpc>
                <a:spcPct val="80000"/>
              </a:lnSpc>
              <a:buFont typeface="+mj-lt"/>
              <a:buAutoNum type="arabicPeriod"/>
            </a:pPr>
            <a:r>
              <a:rPr lang="en-US" sz="1300" dirty="0" smtClean="0"/>
              <a:t>Do you support the concept of technician certification?  If not, then why? </a:t>
            </a:r>
          </a:p>
          <a:p>
            <a:pPr eaLnBrk="1" hangingPunct="1">
              <a:lnSpc>
                <a:spcPct val="80000"/>
              </a:lnSpc>
              <a:buFont typeface="+mj-lt"/>
              <a:buAutoNum type="arabicPeriod"/>
            </a:pPr>
            <a:endParaRPr lang="en-US" sz="1300" dirty="0" smtClean="0"/>
          </a:p>
          <a:p>
            <a:pPr eaLnBrk="1" hangingPunct="1">
              <a:lnSpc>
                <a:spcPct val="80000"/>
              </a:lnSpc>
              <a:buFont typeface="+mj-lt"/>
              <a:buAutoNum type="arabicPeriod"/>
            </a:pPr>
            <a:r>
              <a:rPr lang="en-US" sz="1300" dirty="0" smtClean="0"/>
              <a:t>What, if anything, have you observed that certified technicians do better than do those not certified?  Are they more skilled?  If so, in what areas?  Are they more knowledgeable?  How so?  </a:t>
            </a:r>
          </a:p>
          <a:p>
            <a:pPr eaLnBrk="1" hangingPunct="1">
              <a:lnSpc>
                <a:spcPct val="80000"/>
              </a:lnSpc>
              <a:buFont typeface="+mj-lt"/>
              <a:buAutoNum type="arabicPeriod"/>
            </a:pPr>
            <a:endParaRPr lang="en-US" sz="1300" dirty="0" smtClean="0"/>
          </a:p>
          <a:p>
            <a:pPr eaLnBrk="1" hangingPunct="1">
              <a:lnSpc>
                <a:spcPct val="80000"/>
              </a:lnSpc>
              <a:buFont typeface="+mj-lt"/>
              <a:buAutoNum type="arabicPeriod"/>
            </a:pPr>
            <a:r>
              <a:rPr lang="en-US" sz="1300" dirty="0" smtClean="0"/>
              <a:t>Are the professional attitudes of certified technicians different than those who are not certified?  If so, then in what way?</a:t>
            </a:r>
          </a:p>
          <a:p>
            <a:pPr eaLnBrk="1" hangingPunct="1">
              <a:lnSpc>
                <a:spcPct val="80000"/>
              </a:lnSpc>
              <a:buFont typeface="+mj-lt"/>
              <a:buAutoNum type="arabicPeriod"/>
            </a:pPr>
            <a:endParaRPr lang="en-US" sz="1300" dirty="0" smtClean="0"/>
          </a:p>
          <a:p>
            <a:pPr eaLnBrk="1" hangingPunct="1">
              <a:lnSpc>
                <a:spcPct val="80000"/>
              </a:lnSpc>
              <a:buFont typeface="+mj-lt"/>
              <a:buAutoNum type="arabicPeriod"/>
            </a:pPr>
            <a:r>
              <a:rPr lang="en-US" sz="1300" dirty="0" smtClean="0"/>
              <a:t>If you notice a difference in the knowledge, skills, and/or attitudes of certified technicians versus those who are not certified, what might you attribute this to?  Do you believe that the certification process, in and of itself, is largely responsible?  Or, do you believe in a self-selection process wherein those  technicians who have a predisposition to improve themselves are the ones who take part in the certification process?</a:t>
            </a:r>
          </a:p>
          <a:p>
            <a:pPr eaLnBrk="1" hangingPunct="1">
              <a:lnSpc>
                <a:spcPct val="80000"/>
              </a:lnSpc>
              <a:buFont typeface="+mj-lt"/>
              <a:buAutoNum type="arabicPeriod"/>
            </a:pPr>
            <a:endParaRPr lang="en-US" sz="1300" dirty="0" smtClean="0"/>
          </a:p>
          <a:p>
            <a:pPr eaLnBrk="1" hangingPunct="1">
              <a:lnSpc>
                <a:spcPct val="80000"/>
              </a:lnSpc>
              <a:buFont typeface="+mj-lt"/>
              <a:buAutoNum type="arabicPeriod"/>
            </a:pPr>
            <a:r>
              <a:rPr lang="en-US" sz="1300" dirty="0" smtClean="0"/>
              <a:t>To what extent does having competent, professionally oriented technicians (whether certified or non-certified) enhance yours and your pharmacy’s  productivity?  Your quality of work life, including stress and job satisfaction? How, and to what extent does certification of technicians facilitate your attitudes in this regard?</a:t>
            </a:r>
          </a:p>
          <a:p>
            <a:pPr eaLnBrk="1" hangingPunct="1">
              <a:lnSpc>
                <a:spcPct val="80000"/>
              </a:lnSpc>
              <a:buFont typeface="+mj-lt"/>
              <a:buAutoNum type="arabicPeriod"/>
            </a:pPr>
            <a:endParaRPr lang="en-US" sz="1300" dirty="0" smtClean="0"/>
          </a:p>
          <a:p>
            <a:pPr eaLnBrk="1" hangingPunct="1">
              <a:lnSpc>
                <a:spcPct val="80000"/>
              </a:lnSpc>
              <a:buFont typeface="+mj-lt"/>
              <a:buAutoNum type="arabicPeriod"/>
            </a:pPr>
            <a:r>
              <a:rPr lang="en-US" sz="1300" dirty="0" smtClean="0"/>
              <a:t>In considering future job choices, to what extent might you inquire or be  interested in the qualifications of technicians when you interview for the job?</a:t>
            </a:r>
          </a:p>
          <a:p>
            <a:pPr eaLnBrk="1" hangingPunct="1">
              <a:lnSpc>
                <a:spcPct val="80000"/>
              </a:lnSpc>
              <a:buFont typeface="+mj-lt"/>
              <a:buAutoNum type="arabicPeriod"/>
            </a:pPr>
            <a:endParaRPr lang="en-US" sz="1300" dirty="0" smtClean="0"/>
          </a:p>
          <a:p>
            <a:pPr eaLnBrk="1" hangingPunct="1">
              <a:lnSpc>
                <a:spcPct val="80000"/>
              </a:lnSpc>
              <a:buFont typeface="+mj-lt"/>
              <a:buAutoNum type="arabicPeriod"/>
            </a:pPr>
            <a:r>
              <a:rPr lang="en-US" sz="1300" dirty="0" smtClean="0"/>
              <a:t>Overall, what </a:t>
            </a:r>
            <a:r>
              <a:rPr lang="en-US" sz="1400" dirty="0" smtClean="0"/>
              <a:t>sort of value do you place on pharmacy technician certification as a  result of your work experiences?</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eaLnBrk="1" fontAlgn="auto" hangingPunct="1">
              <a:spcAft>
                <a:spcPts val="0"/>
              </a:spcAft>
              <a:defRPr/>
            </a:pPr>
            <a:r>
              <a:rPr lang="en-US" b="1" dirty="0" smtClean="0">
                <a:effectLst>
                  <a:outerShdw blurRad="38100" dist="38100" dir="2700000" algn="tl">
                    <a:srgbClr val="000000">
                      <a:alpha val="43137"/>
                    </a:srgbClr>
                  </a:outerShdw>
                </a:effectLst>
              </a:rPr>
              <a:t>Findings</a:t>
            </a:r>
            <a:endParaRPr lang="en-US" b="1" dirty="0">
              <a:effectLst>
                <a:outerShdw blurRad="38100" dist="38100" dir="2700000" algn="tl">
                  <a:srgbClr val="000000">
                    <a:alpha val="43137"/>
                  </a:srgbClr>
                </a:outerShdw>
              </a:effectLst>
            </a:endParaRPr>
          </a:p>
        </p:txBody>
      </p:sp>
      <p:sp>
        <p:nvSpPr>
          <p:cNvPr id="2" name="Content Placeholder 1"/>
          <p:cNvSpPr>
            <a:spLocks noGrp="1"/>
          </p:cNvSpPr>
          <p:nvPr>
            <p:ph sz="quarter" idx="1"/>
          </p:nvPr>
        </p:nvSpPr>
        <p:spPr/>
        <p:txBody>
          <a:bodyPr>
            <a:normAutofit fontScale="62500" lnSpcReduction="20000"/>
          </a:bodyPr>
          <a:lstStyle/>
          <a:p>
            <a:pPr marL="365760" indent="-256032" eaLnBrk="1" fontAlgn="auto" hangingPunct="1">
              <a:spcAft>
                <a:spcPts val="0"/>
              </a:spcAft>
              <a:buFont typeface="Wingdings 3"/>
              <a:buChar char=""/>
              <a:defRPr/>
            </a:pPr>
            <a:r>
              <a:rPr lang="en-US" b="1" dirty="0" smtClean="0"/>
              <a:t>Benefits of technician certification</a:t>
            </a:r>
            <a:endParaRPr lang="en-US" dirty="0" smtClean="0"/>
          </a:p>
          <a:p>
            <a:pPr marL="621792" lvl="1" eaLnBrk="1" fontAlgn="auto" hangingPunct="1">
              <a:spcBef>
                <a:spcPts val="324"/>
              </a:spcBef>
              <a:spcAft>
                <a:spcPts val="0"/>
              </a:spcAft>
              <a:buFont typeface="Verdana"/>
              <a:buChar char="◦"/>
              <a:defRPr/>
            </a:pPr>
            <a:r>
              <a:rPr lang="en-US" dirty="0" smtClean="0"/>
              <a:t>Enhances the perception of the profession of pharmacy</a:t>
            </a:r>
          </a:p>
          <a:p>
            <a:pPr marL="621792" lvl="1" eaLnBrk="1" fontAlgn="auto" hangingPunct="1">
              <a:spcBef>
                <a:spcPts val="324"/>
              </a:spcBef>
              <a:spcAft>
                <a:spcPts val="0"/>
              </a:spcAft>
              <a:buFont typeface="Verdana"/>
              <a:buChar char="◦"/>
              <a:defRPr/>
            </a:pPr>
            <a:r>
              <a:rPr lang="en-US" dirty="0" smtClean="0"/>
              <a:t>Develops technicians’ professional attitudes</a:t>
            </a:r>
          </a:p>
          <a:p>
            <a:pPr marL="621792" lvl="1" eaLnBrk="1" fontAlgn="auto" hangingPunct="1">
              <a:spcBef>
                <a:spcPts val="324"/>
              </a:spcBef>
              <a:spcAft>
                <a:spcPts val="0"/>
              </a:spcAft>
              <a:buFont typeface="Verdana"/>
              <a:buChar char="◦"/>
              <a:defRPr/>
            </a:pPr>
            <a:r>
              <a:rPr lang="en-US" dirty="0" smtClean="0"/>
              <a:t>Decreases necessary technician training and advances job skills</a:t>
            </a:r>
          </a:p>
          <a:p>
            <a:pPr marL="621792" lvl="1" eaLnBrk="1" fontAlgn="auto" hangingPunct="1">
              <a:spcBef>
                <a:spcPts val="324"/>
              </a:spcBef>
              <a:spcAft>
                <a:spcPts val="0"/>
              </a:spcAft>
              <a:buFont typeface="Verdana"/>
              <a:buChar char="◦"/>
              <a:defRPr/>
            </a:pPr>
            <a:r>
              <a:rPr lang="en-US" dirty="0" smtClean="0"/>
              <a:t>Increases technicians’ career options</a:t>
            </a:r>
          </a:p>
          <a:p>
            <a:pPr marL="621792" lvl="1" eaLnBrk="1" fontAlgn="auto" hangingPunct="1">
              <a:spcBef>
                <a:spcPts val="324"/>
              </a:spcBef>
              <a:spcAft>
                <a:spcPts val="0"/>
              </a:spcAft>
              <a:buFont typeface="Verdana"/>
              <a:buChar char="◦"/>
              <a:defRPr/>
            </a:pPr>
            <a:r>
              <a:rPr lang="en-US" dirty="0" smtClean="0"/>
              <a:t>Degree of benefit may vary</a:t>
            </a:r>
          </a:p>
          <a:p>
            <a:pPr marL="365760" indent="-256032" eaLnBrk="1" fontAlgn="auto" hangingPunct="1">
              <a:spcAft>
                <a:spcPts val="0"/>
              </a:spcAft>
              <a:buFont typeface="Wingdings 3"/>
              <a:buChar char=""/>
              <a:defRPr/>
            </a:pPr>
            <a:endParaRPr lang="en-US" dirty="0" smtClean="0"/>
          </a:p>
          <a:p>
            <a:pPr marL="365760" indent="-256032" eaLnBrk="1" fontAlgn="auto" hangingPunct="1">
              <a:spcAft>
                <a:spcPts val="0"/>
              </a:spcAft>
              <a:buFont typeface="Wingdings 3"/>
              <a:buChar char=""/>
              <a:defRPr/>
            </a:pPr>
            <a:r>
              <a:rPr lang="en-US" b="1" dirty="0" smtClean="0"/>
              <a:t>Pharmacist reliance on support staff</a:t>
            </a:r>
            <a:endParaRPr lang="en-US" dirty="0" smtClean="0"/>
          </a:p>
          <a:p>
            <a:pPr marL="621792" lvl="1" eaLnBrk="1" fontAlgn="auto" hangingPunct="1">
              <a:spcBef>
                <a:spcPts val="324"/>
              </a:spcBef>
              <a:spcAft>
                <a:spcPts val="0"/>
              </a:spcAft>
              <a:buFont typeface="Verdana"/>
              <a:buChar char="◦"/>
              <a:defRPr/>
            </a:pPr>
            <a:r>
              <a:rPr lang="en-US" dirty="0" smtClean="0"/>
              <a:t>Pharmacists highly value qualities of technician’s personal attributes</a:t>
            </a:r>
          </a:p>
          <a:p>
            <a:pPr marL="621792" lvl="1" eaLnBrk="1" fontAlgn="auto" hangingPunct="1">
              <a:spcBef>
                <a:spcPts val="324"/>
              </a:spcBef>
              <a:spcAft>
                <a:spcPts val="0"/>
              </a:spcAft>
              <a:buFont typeface="Verdana"/>
              <a:buChar char="◦"/>
              <a:defRPr/>
            </a:pPr>
            <a:r>
              <a:rPr lang="en-US" dirty="0" smtClean="0"/>
              <a:t>Aptitude of support staff linked to quality of work-life</a:t>
            </a:r>
          </a:p>
          <a:p>
            <a:pPr marL="621792" lvl="1" eaLnBrk="1" fontAlgn="auto" hangingPunct="1">
              <a:spcBef>
                <a:spcPts val="324"/>
              </a:spcBef>
              <a:spcAft>
                <a:spcPts val="0"/>
              </a:spcAft>
              <a:buFont typeface="Verdana"/>
              <a:buChar char="◦"/>
              <a:defRPr/>
            </a:pPr>
            <a:r>
              <a:rPr lang="en-US" dirty="0" smtClean="0"/>
              <a:t>Delegation of duties</a:t>
            </a:r>
          </a:p>
          <a:p>
            <a:pPr marL="621792" lvl="1" eaLnBrk="1" fontAlgn="auto" hangingPunct="1">
              <a:spcBef>
                <a:spcPts val="324"/>
              </a:spcBef>
              <a:spcAft>
                <a:spcPts val="0"/>
              </a:spcAft>
              <a:buFont typeface="Verdana"/>
              <a:buChar char="◦"/>
              <a:defRPr/>
            </a:pPr>
            <a:r>
              <a:rPr lang="en-US" dirty="0" smtClean="0"/>
              <a:t>Staff qualifications when changing jobs</a:t>
            </a:r>
          </a:p>
          <a:p>
            <a:pPr marL="365760" indent="-256032" eaLnBrk="1" fontAlgn="auto" hangingPunct="1">
              <a:spcAft>
                <a:spcPts val="0"/>
              </a:spcAft>
              <a:buFont typeface="Wingdings 3"/>
              <a:buNone/>
              <a:defRPr/>
            </a:pPr>
            <a:r>
              <a:rPr lang="en-US" dirty="0" smtClean="0"/>
              <a:t> </a:t>
            </a:r>
          </a:p>
          <a:p>
            <a:pPr marL="365760" indent="-256032" eaLnBrk="1" fontAlgn="auto" hangingPunct="1">
              <a:spcAft>
                <a:spcPts val="0"/>
              </a:spcAft>
              <a:buFont typeface="Wingdings 3"/>
              <a:buChar char=""/>
              <a:defRPr/>
            </a:pPr>
            <a:r>
              <a:rPr lang="en-US" b="1" dirty="0" smtClean="0"/>
              <a:t>Current barriers to certification</a:t>
            </a:r>
            <a:endParaRPr lang="en-US" dirty="0" smtClean="0"/>
          </a:p>
          <a:p>
            <a:pPr marL="621792" lvl="1" eaLnBrk="1" fontAlgn="auto" hangingPunct="1">
              <a:spcBef>
                <a:spcPts val="324"/>
              </a:spcBef>
              <a:spcAft>
                <a:spcPts val="0"/>
              </a:spcAft>
              <a:buFont typeface="Verdana"/>
              <a:buChar char="◦"/>
              <a:defRPr/>
            </a:pPr>
            <a:r>
              <a:rPr lang="en-US" dirty="0" smtClean="0"/>
              <a:t>Lack of standardized training</a:t>
            </a:r>
          </a:p>
          <a:p>
            <a:pPr marL="621792" lvl="1" eaLnBrk="1" fontAlgn="auto" hangingPunct="1">
              <a:spcBef>
                <a:spcPts val="324"/>
              </a:spcBef>
              <a:spcAft>
                <a:spcPts val="0"/>
              </a:spcAft>
              <a:buFont typeface="Verdana"/>
              <a:buChar char="◦"/>
              <a:defRPr/>
            </a:pPr>
            <a:r>
              <a:rPr lang="en-US" dirty="0" smtClean="0"/>
              <a:t>Lack of professional recognition </a:t>
            </a:r>
          </a:p>
          <a:p>
            <a:pPr marL="621792" lvl="1" eaLnBrk="1" fontAlgn="auto" hangingPunct="1">
              <a:spcBef>
                <a:spcPts val="324"/>
              </a:spcBef>
              <a:spcAft>
                <a:spcPts val="0"/>
              </a:spcAft>
              <a:buFont typeface="Verdana"/>
              <a:buChar char="◦"/>
              <a:defRPr/>
            </a:pPr>
            <a:r>
              <a:rPr lang="en-US" dirty="0" smtClean="0"/>
              <a:t>Technician wages and monetary costs of certification</a:t>
            </a:r>
          </a:p>
          <a:p>
            <a:pPr marL="621792" lvl="1" eaLnBrk="1" fontAlgn="auto" hangingPunct="1">
              <a:spcBef>
                <a:spcPts val="324"/>
              </a:spcBef>
              <a:spcAft>
                <a:spcPts val="0"/>
              </a:spcAft>
              <a:buFont typeface="Verdana"/>
              <a:buChar char="◦"/>
              <a:defRPr/>
            </a:pPr>
            <a:r>
              <a:rPr lang="en-US" dirty="0" smtClean="0"/>
              <a:t>Limited application in practice</a:t>
            </a:r>
          </a:p>
          <a:p>
            <a:pPr marL="621792" lvl="1" eaLnBrk="1" fontAlgn="auto" hangingPunct="1">
              <a:spcBef>
                <a:spcPts val="324"/>
              </a:spcBef>
              <a:spcAft>
                <a:spcPts val="0"/>
              </a:spcAft>
              <a:buFont typeface="Verdana"/>
              <a:buChar char="◦"/>
              <a:defRPr/>
            </a:pPr>
            <a:r>
              <a:rPr lang="en-US" dirty="0" smtClean="0"/>
              <a:t>Development of interpersonal skills</a:t>
            </a:r>
          </a:p>
          <a:p>
            <a:pPr marL="621792" lvl="1" eaLnBrk="1" fontAlgn="auto" hangingPunct="1">
              <a:spcBef>
                <a:spcPts val="324"/>
              </a:spcBef>
              <a:spcAft>
                <a:spcPts val="0"/>
              </a:spcAft>
              <a:buFont typeface="Verdana"/>
              <a:buChar char="◦"/>
              <a:defRPr/>
            </a:pPr>
            <a:r>
              <a:rPr lang="en-US" dirty="0" smtClean="0"/>
              <a:t>Organizational dynamics</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eaLnBrk="1" fontAlgn="auto" hangingPunct="1">
              <a:spcAft>
                <a:spcPts val="0"/>
              </a:spcAft>
              <a:defRPr/>
            </a:pPr>
            <a:r>
              <a:rPr lang="en-US" b="1" dirty="0" smtClean="0">
                <a:effectLst>
                  <a:outerShdw blurRad="38100" dist="38100" dir="2700000" algn="tl">
                    <a:srgbClr val="000000">
                      <a:alpha val="43137"/>
                    </a:srgbClr>
                  </a:outerShdw>
                </a:effectLst>
              </a:rPr>
              <a:t>Phase 2—Quantitative Survey</a:t>
            </a:r>
            <a:endParaRPr lang="en-US" b="1" dirty="0">
              <a:effectLst>
                <a:outerShdw blurRad="38100" dist="38100" dir="2700000" algn="tl">
                  <a:srgbClr val="000000">
                    <a:alpha val="43137"/>
                  </a:srgbClr>
                </a:outerShdw>
              </a:effectLst>
            </a:endParaRPr>
          </a:p>
        </p:txBody>
      </p:sp>
      <p:sp>
        <p:nvSpPr>
          <p:cNvPr id="46082" name="Content Placeholder 1"/>
          <p:cNvSpPr>
            <a:spLocks noGrp="1"/>
          </p:cNvSpPr>
          <p:nvPr>
            <p:ph sz="quarter" idx="1"/>
          </p:nvPr>
        </p:nvSpPr>
        <p:spPr/>
        <p:txBody>
          <a:bodyPr/>
          <a:lstStyle/>
          <a:p>
            <a:pPr eaLnBrk="1" hangingPunct="1"/>
            <a:r>
              <a:rPr lang="en-US" dirty="0" smtClean="0"/>
              <a:t>Sent to a random sample of pharmacists in 6 states: Rhode Island, Virginia, Minnesota, Georgia, Massachusetts, and Indiana </a:t>
            </a:r>
          </a:p>
          <a:p>
            <a:pPr eaLnBrk="1" hangingPunct="1">
              <a:buFont typeface="Wingdings 3" pitchFamily="18" charset="2"/>
              <a:buNone/>
            </a:pPr>
            <a:r>
              <a:rPr lang="en-US" dirty="0" smtClean="0"/>
              <a:t> </a:t>
            </a:r>
          </a:p>
          <a:p>
            <a:pPr eaLnBrk="1" hangingPunct="1"/>
            <a:r>
              <a:rPr lang="en-US" dirty="0" smtClean="0"/>
              <a:t>States selected based upon laws governing technician certification, their total number of technicians, the proportion of certified technicians to total technicians, and geographic spread/diversity </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eaLnBrk="1" fontAlgn="auto" hangingPunct="1">
              <a:spcAft>
                <a:spcPts val="0"/>
              </a:spcAft>
              <a:defRPr/>
            </a:pPr>
            <a:r>
              <a:rPr lang="en-US" b="1" dirty="0" smtClean="0">
                <a:effectLst>
                  <a:outerShdw blurRad="38100" dist="38100" dir="2700000" algn="tl">
                    <a:srgbClr val="000000">
                      <a:alpha val="43137"/>
                    </a:srgbClr>
                  </a:outerShdw>
                </a:effectLst>
              </a:rPr>
              <a:t>Findings</a:t>
            </a:r>
            <a:endParaRPr lang="en-US" b="1" dirty="0">
              <a:effectLst>
                <a:outerShdw blurRad="38100" dist="38100" dir="2700000" algn="tl">
                  <a:srgbClr val="000000">
                    <a:alpha val="43137"/>
                  </a:srgbClr>
                </a:outerShdw>
              </a:effectLst>
            </a:endParaRPr>
          </a:p>
        </p:txBody>
      </p:sp>
      <p:sp>
        <p:nvSpPr>
          <p:cNvPr id="47106" name="Content Placeholder 1"/>
          <p:cNvSpPr>
            <a:spLocks noGrp="1"/>
          </p:cNvSpPr>
          <p:nvPr>
            <p:ph sz="quarter" idx="1"/>
          </p:nvPr>
        </p:nvSpPr>
        <p:spPr/>
        <p:txBody>
          <a:bodyPr>
            <a:normAutofit lnSpcReduction="10000"/>
          </a:bodyPr>
          <a:lstStyle/>
          <a:p>
            <a:pPr eaLnBrk="1" hangingPunct="1"/>
            <a:r>
              <a:rPr lang="en-US" dirty="0" smtClean="0"/>
              <a:t>795 completed, usable responses from an initial mailing of 3,250 survey questionnaires</a:t>
            </a:r>
          </a:p>
          <a:p>
            <a:pPr eaLnBrk="1" hangingPunct="1"/>
            <a:endParaRPr lang="en-US" dirty="0" smtClean="0"/>
          </a:p>
          <a:p>
            <a:pPr eaLnBrk="1" hangingPunct="1"/>
            <a:r>
              <a:rPr lang="en-US" dirty="0" smtClean="0"/>
              <a:t>Certification imparts a “moderate” contribution to most skills, attitudes, and knowledge sets (3, on a 4-point scale)</a:t>
            </a:r>
          </a:p>
          <a:p>
            <a:pPr eaLnBrk="1" hangingPunct="1"/>
            <a:endParaRPr lang="en-US" dirty="0" smtClean="0"/>
          </a:p>
          <a:p>
            <a:pPr eaLnBrk="1" hangingPunct="1"/>
            <a:r>
              <a:rPr lang="en-US" dirty="0" smtClean="0"/>
              <a:t>Certification seen similarly to OJT in another pharmacy setting; more valuable than vocational training and other work experience; not as valuable as OJT in the same practice setting</a:t>
            </a:r>
          </a:p>
          <a:p>
            <a:pPr eaLnBrk="1" hangingPunct="1"/>
            <a:endParaRPr lang="en-US" dirty="0" smtClean="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eaLnBrk="1" fontAlgn="auto" hangingPunct="1">
              <a:spcAft>
                <a:spcPts val="0"/>
              </a:spcAft>
              <a:defRPr/>
            </a:pPr>
            <a:r>
              <a:rPr lang="en-US" b="1" dirty="0" smtClean="0">
                <a:effectLst>
                  <a:outerShdw blurRad="38100" dist="38100" dir="2700000" algn="tl">
                    <a:srgbClr val="000000">
                      <a:alpha val="43137"/>
                    </a:srgbClr>
                  </a:outerShdw>
                </a:effectLst>
              </a:rPr>
              <a:t>In the Institutional Care Setting . . .</a:t>
            </a:r>
            <a:endParaRPr lang="en-US" b="1" dirty="0">
              <a:effectLst>
                <a:outerShdw blurRad="38100" dist="38100" dir="2700000" algn="tl">
                  <a:srgbClr val="000000">
                    <a:alpha val="43137"/>
                  </a:srgbClr>
                </a:outerShdw>
              </a:effectLst>
            </a:endParaRPr>
          </a:p>
        </p:txBody>
      </p:sp>
      <p:sp>
        <p:nvSpPr>
          <p:cNvPr id="2" name="Content Placeholder 1"/>
          <p:cNvSpPr>
            <a:spLocks noGrp="1"/>
          </p:cNvSpPr>
          <p:nvPr>
            <p:ph sz="quarter" idx="1"/>
          </p:nvPr>
        </p:nvSpPr>
        <p:spPr/>
        <p:txBody>
          <a:bodyPr>
            <a:normAutofit fontScale="77500" lnSpcReduction="20000"/>
          </a:bodyPr>
          <a:lstStyle/>
          <a:p>
            <a:pPr marL="365760" indent="-256032" eaLnBrk="1" fontAlgn="auto" hangingPunct="1">
              <a:spcAft>
                <a:spcPts val="0"/>
              </a:spcAft>
              <a:buFont typeface="Wingdings 3"/>
              <a:buChar char=""/>
              <a:defRPr/>
            </a:pPr>
            <a:r>
              <a:rPr lang="en-US" dirty="0" smtClean="0"/>
              <a:t>Knowledge sets to which certification was perceived to contribute most:</a:t>
            </a:r>
          </a:p>
          <a:p>
            <a:pPr marL="621792" lvl="1" eaLnBrk="1" fontAlgn="auto" hangingPunct="1">
              <a:spcBef>
                <a:spcPts val="324"/>
              </a:spcBef>
              <a:spcAft>
                <a:spcPts val="0"/>
              </a:spcAft>
              <a:buFont typeface="Verdana"/>
              <a:buChar char="◦"/>
              <a:defRPr/>
            </a:pPr>
            <a:r>
              <a:rPr lang="en-US" dirty="0" smtClean="0"/>
              <a:t>Basic understanding of generic/brand equivalence</a:t>
            </a:r>
          </a:p>
          <a:p>
            <a:pPr marL="621792" lvl="1" eaLnBrk="1" fontAlgn="auto" hangingPunct="1">
              <a:spcBef>
                <a:spcPts val="324"/>
              </a:spcBef>
              <a:spcAft>
                <a:spcPts val="0"/>
              </a:spcAft>
              <a:buFont typeface="Verdana"/>
              <a:buChar char="◦"/>
              <a:defRPr/>
            </a:pPr>
            <a:r>
              <a:rPr lang="en-US" dirty="0" smtClean="0"/>
              <a:t>Calculations used in compounding</a:t>
            </a:r>
          </a:p>
          <a:p>
            <a:pPr marL="621792" lvl="1" eaLnBrk="1" fontAlgn="auto" hangingPunct="1">
              <a:spcBef>
                <a:spcPts val="324"/>
              </a:spcBef>
              <a:spcAft>
                <a:spcPts val="0"/>
              </a:spcAft>
              <a:buFont typeface="Verdana"/>
              <a:buChar char="◦"/>
              <a:defRPr/>
            </a:pPr>
            <a:r>
              <a:rPr lang="en-US" dirty="0" smtClean="0"/>
              <a:t>Mathematical computations, in general. </a:t>
            </a:r>
          </a:p>
          <a:p>
            <a:pPr marL="365760" indent="-256032" eaLnBrk="1" fontAlgn="auto" hangingPunct="1">
              <a:spcAft>
                <a:spcPts val="0"/>
              </a:spcAft>
              <a:buFont typeface="Wingdings 3"/>
              <a:buChar char=""/>
              <a:defRPr/>
            </a:pPr>
            <a:r>
              <a:rPr lang="en-US" dirty="0" smtClean="0"/>
              <a:t>Knowledge sets to which certification was perceived to contribute least:</a:t>
            </a:r>
          </a:p>
          <a:p>
            <a:pPr marL="621792" lvl="1" eaLnBrk="1" fontAlgn="auto" hangingPunct="1">
              <a:spcBef>
                <a:spcPts val="324"/>
              </a:spcBef>
              <a:spcAft>
                <a:spcPts val="0"/>
              </a:spcAft>
              <a:buFont typeface="Verdana"/>
              <a:buChar char="◦"/>
              <a:defRPr/>
            </a:pPr>
            <a:r>
              <a:rPr lang="en-US" dirty="0" smtClean="0"/>
              <a:t>Incompatibilities of intravenous admixtures, </a:t>
            </a:r>
          </a:p>
          <a:p>
            <a:pPr marL="621792" lvl="1" eaLnBrk="1" fontAlgn="auto" hangingPunct="1">
              <a:spcBef>
                <a:spcPts val="324"/>
              </a:spcBef>
              <a:spcAft>
                <a:spcPts val="0"/>
              </a:spcAft>
              <a:buFont typeface="Verdana"/>
              <a:buChar char="◦"/>
              <a:defRPr/>
            </a:pPr>
            <a:r>
              <a:rPr lang="en-US" dirty="0" smtClean="0"/>
              <a:t>Appropriate use of pharmacy-related computer software, in-house drug distribution systems. </a:t>
            </a:r>
          </a:p>
          <a:p>
            <a:pPr marL="365760" indent="-256032" eaLnBrk="1" fontAlgn="auto" hangingPunct="1">
              <a:spcAft>
                <a:spcPts val="0"/>
              </a:spcAft>
              <a:buFont typeface="Wingdings 3"/>
              <a:buChar char=""/>
              <a:defRPr/>
            </a:pPr>
            <a:r>
              <a:rPr lang="en-US" dirty="0" smtClean="0"/>
              <a:t>Skills that certification was viewed to contribute most:</a:t>
            </a:r>
          </a:p>
          <a:p>
            <a:pPr marL="621792" lvl="1" eaLnBrk="1" fontAlgn="auto" hangingPunct="1">
              <a:spcBef>
                <a:spcPts val="324"/>
              </a:spcBef>
              <a:spcAft>
                <a:spcPts val="0"/>
              </a:spcAft>
              <a:buFont typeface="Verdana"/>
              <a:buChar char="◦"/>
              <a:defRPr/>
            </a:pPr>
            <a:r>
              <a:rPr lang="en-US" dirty="0" smtClean="0"/>
              <a:t>Sterile compounding </a:t>
            </a:r>
          </a:p>
          <a:p>
            <a:pPr marL="621792" lvl="1" eaLnBrk="1" fontAlgn="auto" hangingPunct="1">
              <a:spcBef>
                <a:spcPts val="324"/>
              </a:spcBef>
              <a:spcAft>
                <a:spcPts val="0"/>
              </a:spcAft>
              <a:buFont typeface="Verdana"/>
              <a:buChar char="◦"/>
              <a:defRPr/>
            </a:pPr>
            <a:r>
              <a:rPr lang="en-US" dirty="0" smtClean="0"/>
              <a:t>Preparing medication orders </a:t>
            </a:r>
          </a:p>
          <a:p>
            <a:pPr marL="365760" indent="-256032" eaLnBrk="1" fontAlgn="auto" hangingPunct="1">
              <a:spcAft>
                <a:spcPts val="0"/>
              </a:spcAft>
              <a:buFont typeface="Wingdings 3"/>
              <a:buChar char=""/>
              <a:defRPr/>
            </a:pPr>
            <a:r>
              <a:rPr lang="en-US" dirty="0" smtClean="0"/>
              <a:t>Skills that certification was viewed to contribute least: </a:t>
            </a:r>
          </a:p>
          <a:p>
            <a:pPr marL="621792" lvl="1" eaLnBrk="1" fontAlgn="auto" hangingPunct="1">
              <a:spcBef>
                <a:spcPts val="324"/>
              </a:spcBef>
              <a:spcAft>
                <a:spcPts val="0"/>
              </a:spcAft>
              <a:buFont typeface="Verdana"/>
              <a:buChar char="◦"/>
              <a:defRPr/>
            </a:pPr>
            <a:r>
              <a:rPr lang="en-US" dirty="0" smtClean="0"/>
              <a:t>Assisting a clinical pharmacist to gather lab data </a:t>
            </a:r>
          </a:p>
          <a:p>
            <a:pPr marL="621792" lvl="1" eaLnBrk="1" fontAlgn="auto" hangingPunct="1">
              <a:spcBef>
                <a:spcPts val="324"/>
              </a:spcBef>
              <a:spcAft>
                <a:spcPts val="0"/>
              </a:spcAft>
              <a:buFont typeface="Verdana"/>
              <a:buChar char="◦"/>
              <a:defRPr/>
            </a:pPr>
            <a:r>
              <a:rPr lang="en-US" dirty="0" smtClean="0"/>
              <a:t>Identifying expired, slow-moving, or overstocked inventory</a:t>
            </a:r>
          </a:p>
          <a:p>
            <a:pPr marL="621792" lvl="1" eaLnBrk="1" fontAlgn="auto" hangingPunct="1">
              <a:spcBef>
                <a:spcPts val="324"/>
              </a:spcBef>
              <a:spcAft>
                <a:spcPts val="0"/>
              </a:spcAft>
              <a:buFont typeface="Verdana"/>
              <a:buChar char="◦"/>
              <a:defRPr/>
            </a:pPr>
            <a:r>
              <a:rPr lang="en-US" dirty="0" smtClean="0"/>
              <a:t>Maintaining proper inventory.</a:t>
            </a:r>
          </a:p>
          <a:p>
            <a:pPr marL="365760" indent="-256032" eaLnBrk="1" fontAlgn="auto" hangingPunct="1">
              <a:spcAft>
                <a:spcPts val="0"/>
              </a:spcAft>
              <a:buFont typeface="Wingdings 3"/>
              <a:buChar char=""/>
              <a:defRPr/>
            </a:pP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eaLnBrk="1" fontAlgn="auto" hangingPunct="1">
              <a:spcAft>
                <a:spcPts val="0"/>
              </a:spcAft>
              <a:defRPr/>
            </a:pPr>
            <a:r>
              <a:rPr lang="en-US" b="1" dirty="0" smtClean="0">
                <a:effectLst>
                  <a:outerShdw blurRad="38100" dist="38100" dir="2700000" algn="tl">
                    <a:srgbClr val="000000">
                      <a:alpha val="43137"/>
                    </a:srgbClr>
                  </a:outerShdw>
                </a:effectLst>
              </a:rPr>
              <a:t>In the Ambulatory Care Setting . . .</a:t>
            </a:r>
            <a:endParaRPr lang="en-US" b="1" dirty="0">
              <a:effectLst>
                <a:outerShdw blurRad="38100" dist="38100" dir="2700000" algn="tl">
                  <a:srgbClr val="000000">
                    <a:alpha val="43137"/>
                  </a:srgbClr>
                </a:outerShdw>
              </a:effectLst>
            </a:endParaRPr>
          </a:p>
        </p:txBody>
      </p:sp>
      <p:sp>
        <p:nvSpPr>
          <p:cNvPr id="2" name="Content Placeholder 1"/>
          <p:cNvSpPr>
            <a:spLocks noGrp="1"/>
          </p:cNvSpPr>
          <p:nvPr>
            <p:ph sz="quarter" idx="1"/>
          </p:nvPr>
        </p:nvSpPr>
        <p:spPr/>
        <p:txBody>
          <a:bodyPr>
            <a:normAutofit fontScale="77500" lnSpcReduction="20000"/>
          </a:bodyPr>
          <a:lstStyle/>
          <a:p>
            <a:pPr marL="365760" indent="-256032" eaLnBrk="1" fontAlgn="auto" hangingPunct="1">
              <a:spcAft>
                <a:spcPts val="0"/>
              </a:spcAft>
              <a:buFont typeface="Wingdings 3"/>
              <a:buChar char=""/>
              <a:defRPr/>
            </a:pPr>
            <a:r>
              <a:rPr lang="en-US" dirty="0" smtClean="0"/>
              <a:t>Knowledge sets that certification was perceived to contribute most:</a:t>
            </a:r>
          </a:p>
          <a:p>
            <a:pPr marL="621792" lvl="1" eaLnBrk="1" fontAlgn="auto" hangingPunct="1">
              <a:spcBef>
                <a:spcPts val="324"/>
              </a:spcBef>
              <a:spcAft>
                <a:spcPts val="0"/>
              </a:spcAft>
              <a:buFont typeface="Verdana"/>
              <a:buChar char="◦"/>
              <a:defRPr/>
            </a:pPr>
            <a:r>
              <a:rPr lang="en-US" dirty="0" smtClean="0"/>
              <a:t>Understanding generic/brand equivalence</a:t>
            </a:r>
          </a:p>
          <a:p>
            <a:pPr marL="621792" lvl="1" eaLnBrk="1" fontAlgn="auto" hangingPunct="1">
              <a:spcBef>
                <a:spcPts val="324"/>
              </a:spcBef>
              <a:spcAft>
                <a:spcPts val="0"/>
              </a:spcAft>
              <a:buFont typeface="Verdana"/>
              <a:buChar char="◦"/>
              <a:defRPr/>
            </a:pPr>
            <a:r>
              <a:rPr lang="en-US" dirty="0" smtClean="0"/>
              <a:t>General math computations </a:t>
            </a:r>
          </a:p>
          <a:p>
            <a:pPr marL="621792" lvl="1" eaLnBrk="1" fontAlgn="auto" hangingPunct="1">
              <a:spcBef>
                <a:spcPts val="324"/>
              </a:spcBef>
              <a:spcAft>
                <a:spcPts val="0"/>
              </a:spcAft>
              <a:buFont typeface="Verdana"/>
              <a:buChar char="◦"/>
              <a:defRPr/>
            </a:pPr>
            <a:endParaRPr lang="en-US" dirty="0" smtClean="0"/>
          </a:p>
          <a:p>
            <a:pPr marL="365760" indent="-256032" eaLnBrk="1" fontAlgn="auto" hangingPunct="1">
              <a:spcAft>
                <a:spcPts val="0"/>
              </a:spcAft>
              <a:buFont typeface="Wingdings 3"/>
              <a:buChar char=""/>
              <a:defRPr/>
            </a:pPr>
            <a:r>
              <a:rPr lang="en-US" dirty="0" smtClean="0"/>
              <a:t>Knowledge sets that certification was perceived to contribute least: </a:t>
            </a:r>
          </a:p>
          <a:p>
            <a:pPr marL="621792" lvl="1" eaLnBrk="1" fontAlgn="auto" hangingPunct="1">
              <a:spcBef>
                <a:spcPts val="324"/>
              </a:spcBef>
              <a:spcAft>
                <a:spcPts val="0"/>
              </a:spcAft>
              <a:buFont typeface="Verdana"/>
              <a:buChar char="◦"/>
              <a:defRPr/>
            </a:pPr>
            <a:r>
              <a:rPr lang="en-US" dirty="0" smtClean="0"/>
              <a:t>Patient monitoring/screening equipment </a:t>
            </a:r>
          </a:p>
          <a:p>
            <a:pPr marL="621792" lvl="1" eaLnBrk="1" fontAlgn="auto" hangingPunct="1">
              <a:spcBef>
                <a:spcPts val="324"/>
              </a:spcBef>
              <a:spcAft>
                <a:spcPts val="0"/>
              </a:spcAft>
              <a:buFont typeface="Verdana"/>
              <a:buChar char="◦"/>
              <a:defRPr/>
            </a:pPr>
            <a:r>
              <a:rPr lang="en-US" dirty="0" smtClean="0"/>
              <a:t>Non-drug therapies (e.g., herbals, lifestyle modification strategies) </a:t>
            </a:r>
          </a:p>
          <a:p>
            <a:pPr marL="621792" lvl="1" eaLnBrk="1" fontAlgn="auto" hangingPunct="1">
              <a:spcBef>
                <a:spcPts val="324"/>
              </a:spcBef>
              <a:spcAft>
                <a:spcPts val="0"/>
              </a:spcAft>
              <a:buFont typeface="Verdana"/>
              <a:buChar char="◦"/>
              <a:defRPr/>
            </a:pPr>
            <a:endParaRPr lang="en-US" dirty="0" smtClean="0"/>
          </a:p>
          <a:p>
            <a:pPr marL="365760" indent="-256032" eaLnBrk="1" fontAlgn="auto" hangingPunct="1">
              <a:spcAft>
                <a:spcPts val="0"/>
              </a:spcAft>
              <a:buFont typeface="Wingdings 3"/>
              <a:buChar char=""/>
              <a:defRPr/>
            </a:pPr>
            <a:r>
              <a:rPr lang="en-US" dirty="0" smtClean="0"/>
              <a:t>Skills that certification was perceived to contribute most:</a:t>
            </a:r>
          </a:p>
          <a:p>
            <a:pPr marL="621792" lvl="1" eaLnBrk="1" fontAlgn="auto" hangingPunct="1">
              <a:spcBef>
                <a:spcPts val="324"/>
              </a:spcBef>
              <a:spcAft>
                <a:spcPts val="0"/>
              </a:spcAft>
              <a:buFont typeface="Verdana"/>
              <a:buChar char="◦"/>
              <a:defRPr/>
            </a:pPr>
            <a:r>
              <a:rPr lang="en-US" dirty="0" smtClean="0"/>
              <a:t>Interpreting prescription orders </a:t>
            </a:r>
          </a:p>
          <a:p>
            <a:pPr marL="621792" lvl="1" eaLnBrk="1" fontAlgn="auto" hangingPunct="1">
              <a:spcBef>
                <a:spcPts val="324"/>
              </a:spcBef>
              <a:spcAft>
                <a:spcPts val="0"/>
              </a:spcAft>
              <a:buFont typeface="Verdana"/>
              <a:buChar char="◦"/>
              <a:defRPr/>
            </a:pPr>
            <a:r>
              <a:rPr lang="en-US" dirty="0" smtClean="0"/>
              <a:t>Preparing prescription orders </a:t>
            </a:r>
          </a:p>
          <a:p>
            <a:pPr marL="621792" lvl="1" eaLnBrk="1" fontAlgn="auto" hangingPunct="1">
              <a:spcBef>
                <a:spcPts val="324"/>
              </a:spcBef>
              <a:spcAft>
                <a:spcPts val="0"/>
              </a:spcAft>
              <a:buFont typeface="Verdana"/>
              <a:buChar char="◦"/>
              <a:defRPr/>
            </a:pPr>
            <a:r>
              <a:rPr lang="en-US" dirty="0" smtClean="0"/>
              <a:t>Protecting patient confidentiality </a:t>
            </a:r>
          </a:p>
          <a:p>
            <a:pPr marL="621792" lvl="1" eaLnBrk="1" fontAlgn="auto" hangingPunct="1">
              <a:spcBef>
                <a:spcPts val="324"/>
              </a:spcBef>
              <a:spcAft>
                <a:spcPts val="0"/>
              </a:spcAft>
              <a:buFont typeface="Verdana"/>
              <a:buChar char="◦"/>
              <a:defRPr/>
            </a:pPr>
            <a:endParaRPr lang="en-US" dirty="0" smtClean="0"/>
          </a:p>
          <a:p>
            <a:pPr marL="365760" indent="-256032" eaLnBrk="1" fontAlgn="auto" hangingPunct="1">
              <a:spcAft>
                <a:spcPts val="0"/>
              </a:spcAft>
              <a:buFont typeface="Wingdings 3"/>
              <a:buChar char=""/>
              <a:defRPr/>
            </a:pPr>
            <a:r>
              <a:rPr lang="en-US" dirty="0" smtClean="0"/>
              <a:t>Skills that certification was perceived to contribute least:</a:t>
            </a:r>
          </a:p>
          <a:p>
            <a:pPr marL="621792" lvl="1" eaLnBrk="1" fontAlgn="auto" hangingPunct="1">
              <a:spcBef>
                <a:spcPts val="324"/>
              </a:spcBef>
              <a:spcAft>
                <a:spcPts val="0"/>
              </a:spcAft>
              <a:buFont typeface="Verdana"/>
              <a:buChar char="◦"/>
              <a:defRPr/>
            </a:pPr>
            <a:r>
              <a:rPr lang="en-US" dirty="0" smtClean="0"/>
              <a:t>Reconciling of controlled substances </a:t>
            </a:r>
          </a:p>
          <a:p>
            <a:pPr marL="621792" lvl="1" eaLnBrk="1" fontAlgn="auto" hangingPunct="1">
              <a:spcBef>
                <a:spcPts val="324"/>
              </a:spcBef>
              <a:spcAft>
                <a:spcPts val="0"/>
              </a:spcAft>
              <a:buFont typeface="Verdana"/>
              <a:buChar char="◦"/>
              <a:defRPr/>
            </a:pPr>
            <a:r>
              <a:rPr lang="en-US" dirty="0" smtClean="0"/>
              <a:t>Assisting with patient needs for durable medical equipment</a:t>
            </a:r>
          </a:p>
          <a:p>
            <a:pPr marL="621792" lvl="1" eaLnBrk="1" fontAlgn="auto" hangingPunct="1">
              <a:spcBef>
                <a:spcPts val="324"/>
              </a:spcBef>
              <a:spcAft>
                <a:spcPts val="0"/>
              </a:spcAft>
              <a:buFont typeface="Verdana"/>
              <a:buChar char="◦"/>
              <a:defRPr/>
            </a:pPr>
            <a:r>
              <a:rPr lang="en-US" dirty="0" smtClean="0"/>
              <a:t>Handling financial transactions with customers</a:t>
            </a:r>
          </a:p>
          <a:p>
            <a:pPr marL="365760" indent="-256032" eaLnBrk="1" fontAlgn="auto" hangingPunct="1">
              <a:spcAft>
                <a:spcPts val="0"/>
              </a:spcAft>
              <a:buFont typeface="Wingdings 3"/>
              <a:buChar char=""/>
              <a:defRPr/>
            </a:pP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eaLnBrk="1" fontAlgn="auto" hangingPunct="1">
              <a:spcAft>
                <a:spcPts val="0"/>
              </a:spcAft>
              <a:defRPr/>
            </a:pPr>
            <a:r>
              <a:rPr lang="en-US" sz="3600" b="1" dirty="0" smtClean="0">
                <a:effectLst>
                  <a:outerShdw blurRad="38100" dist="38100" dir="2700000" algn="tl">
                    <a:srgbClr val="000000">
                      <a:alpha val="43137"/>
                    </a:srgbClr>
                  </a:outerShdw>
                </a:effectLst>
              </a:rPr>
              <a:t>Overall</a:t>
            </a:r>
            <a:endParaRPr lang="en-US" sz="3600" b="1" dirty="0">
              <a:effectLst>
                <a:outerShdw blurRad="38100" dist="38100" dir="2700000" algn="tl">
                  <a:srgbClr val="000000">
                    <a:alpha val="43137"/>
                  </a:srgbClr>
                </a:outerShdw>
              </a:effectLst>
            </a:endParaRPr>
          </a:p>
        </p:txBody>
      </p:sp>
      <p:sp>
        <p:nvSpPr>
          <p:cNvPr id="50178" name="Content Placeholder 1"/>
          <p:cNvSpPr>
            <a:spLocks noGrp="1"/>
          </p:cNvSpPr>
          <p:nvPr>
            <p:ph sz="quarter" idx="1"/>
          </p:nvPr>
        </p:nvSpPr>
        <p:spPr/>
        <p:txBody>
          <a:bodyPr/>
          <a:lstStyle/>
          <a:p>
            <a:pPr eaLnBrk="1" hangingPunct="1"/>
            <a:r>
              <a:rPr lang="en-US" dirty="0" smtClean="0"/>
              <a:t>Certification perceived to have greatest impact (among attitudes) on professionalism, taking pride in one’s work, and patient safety</a:t>
            </a:r>
          </a:p>
          <a:p>
            <a:pPr eaLnBrk="1" hangingPunct="1"/>
            <a:endParaRPr lang="en-US" dirty="0" smtClean="0"/>
          </a:p>
          <a:p>
            <a:pPr eaLnBrk="1" hangingPunct="1"/>
            <a:r>
              <a:rPr lang="en-US" dirty="0" smtClean="0"/>
              <a:t>Favorable attitudes toward certification, overall, mandating certification, career laddering based on experience, certification, and other qualifications</a:t>
            </a:r>
          </a:p>
          <a:p>
            <a:pPr eaLnBrk="1" hangingPunct="1"/>
            <a:endParaRPr lang="en-US" dirty="0" smtClean="0"/>
          </a:p>
          <a:p>
            <a:pPr eaLnBrk="1" hangingPunct="1"/>
            <a:r>
              <a:rPr lang="en-US" dirty="0" smtClean="0"/>
              <a:t>Respondents favored stricter standards for candidates to sit for the examination</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874986"/>
          </a:xfrm>
        </p:spPr>
        <p:txBody>
          <a:bodyPr>
            <a:normAutofit/>
          </a:bodyPr>
          <a:lstStyle/>
          <a:p>
            <a:r>
              <a:rPr lang="en-US" sz="2000" b="1" dirty="0" smtClean="0">
                <a:effectLst>
                  <a:outerShdw blurRad="38100" dist="38100" dir="2700000" algn="tl">
                    <a:srgbClr val="000000">
                      <a:alpha val="43137"/>
                    </a:srgbClr>
                  </a:outerShdw>
                </a:effectLst>
              </a:rPr>
              <a:t>Recent Study Commissioned by Pharmacy Technician Accreditation Commission (PTAC)</a:t>
            </a:r>
            <a:endParaRPr lang="en-US" sz="2000" b="1" dirty="0">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p:txBody>
          <a:bodyPr/>
          <a:lstStyle/>
          <a:p>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000" y="155144"/>
            <a:ext cx="7886701" cy="895350"/>
          </a:xfrm>
        </p:spPr>
        <p:txBody>
          <a:bodyPr/>
          <a:lstStyle/>
          <a:p>
            <a:r>
              <a:rPr lang="en-US" b="1" dirty="0" smtClean="0">
                <a:effectLst>
                  <a:outerShdw blurRad="38100" dist="38100" dir="2700000" algn="tl">
                    <a:srgbClr val="000000">
                      <a:alpha val="43137"/>
                    </a:srgbClr>
                  </a:outerShdw>
                </a:effectLst>
              </a:rPr>
              <a:t>Background and Rationale</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369863" y="1345324"/>
            <a:ext cx="8299689" cy="5554395"/>
          </a:xfrm>
        </p:spPr>
        <p:txBody>
          <a:bodyPr>
            <a:normAutofit/>
          </a:bodyPr>
          <a:lstStyle/>
          <a:p>
            <a:r>
              <a:rPr lang="en-US" dirty="0" smtClean="0"/>
              <a:t>Recent Evolutions in Pharmacy Practice and the Role of the Pharmacist</a:t>
            </a:r>
          </a:p>
          <a:p>
            <a:pPr lvl="1"/>
            <a:r>
              <a:rPr lang="en-US" dirty="0" smtClean="0"/>
              <a:t>MTM</a:t>
            </a:r>
          </a:p>
          <a:p>
            <a:pPr lvl="1"/>
            <a:r>
              <a:rPr lang="en-US" dirty="0" smtClean="0"/>
              <a:t>CMM</a:t>
            </a:r>
          </a:p>
          <a:p>
            <a:pPr lvl="1"/>
            <a:r>
              <a:rPr lang="en-US" dirty="0" smtClean="0"/>
              <a:t>Public health and safety</a:t>
            </a:r>
          </a:p>
          <a:p>
            <a:pPr lvl="1"/>
            <a:r>
              <a:rPr lang="en-US" dirty="0" err="1" smtClean="0"/>
              <a:t>Interprofessional</a:t>
            </a:r>
            <a:r>
              <a:rPr lang="en-US" dirty="0" smtClean="0"/>
              <a:t> education/</a:t>
            </a:r>
            <a:r>
              <a:rPr lang="en-US" dirty="0" err="1" smtClean="0"/>
              <a:t>interprofessional</a:t>
            </a:r>
            <a:r>
              <a:rPr lang="en-US" dirty="0" smtClean="0"/>
              <a:t> practice</a:t>
            </a:r>
          </a:p>
          <a:p>
            <a:pPr lvl="1"/>
            <a:r>
              <a:rPr lang="en-US" dirty="0" smtClean="0"/>
              <a:t>Organizational culture</a:t>
            </a:r>
          </a:p>
          <a:p>
            <a:pPr lvl="1"/>
            <a:r>
              <a:rPr lang="en-US" dirty="0" smtClean="0"/>
              <a:t>Pharmacy logistical enhancements and constraints</a:t>
            </a:r>
          </a:p>
          <a:p>
            <a:pPr lvl="1"/>
            <a:r>
              <a:rPr lang="en-US" dirty="0" smtClean="0"/>
              <a:t>Pharmacy Practice Acts</a:t>
            </a:r>
          </a:p>
          <a:p>
            <a:r>
              <a:rPr lang="en-US" dirty="0"/>
              <a:t>Evolution in the profession would suggest that the roles and preparation of pharmacy support personnel have shifted</a:t>
            </a:r>
          </a:p>
          <a:p>
            <a:endParaRPr lang="en-US" dirty="0" smtClean="0"/>
          </a:p>
          <a:p>
            <a:endParaRPr lang="en-US" dirty="0" smtClean="0"/>
          </a:p>
          <a:p>
            <a:endParaRPr lang="en-US" dirty="0"/>
          </a:p>
        </p:txBody>
      </p:sp>
    </p:spTree>
    <p:extLst>
      <p:ext uri="{BB962C8B-B14F-4D97-AF65-F5344CB8AC3E}">
        <p14:creationId xmlns:p14="http://schemas.microsoft.com/office/powerpoint/2010/main" xmlns="" val="40273976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199697" y="228600"/>
            <a:ext cx="8692055" cy="874986"/>
          </a:xfrm>
        </p:spPr>
        <p:txBody>
          <a:bodyPr>
            <a:noAutofit/>
          </a:bodyPr>
          <a:lstStyle/>
          <a:p>
            <a:pPr eaLnBrk="1" fontAlgn="auto" hangingPunct="1">
              <a:spcAft>
                <a:spcPts val="0"/>
              </a:spcAft>
              <a:defRPr/>
            </a:pPr>
            <a:r>
              <a:rPr lang="en-US" sz="2400" b="1" dirty="0">
                <a:effectLst>
                  <a:outerShdw blurRad="38100" dist="38100" dir="2700000" algn="tl">
                    <a:srgbClr val="000000">
                      <a:alpha val="43137"/>
                    </a:srgbClr>
                  </a:outerShdw>
                </a:effectLst>
              </a:rPr>
              <a:t>Initial Study—Development of a Tool to Evaluate the Performance of Technicians in Community Pharmacy</a:t>
            </a:r>
          </a:p>
        </p:txBody>
      </p:sp>
      <p:sp>
        <p:nvSpPr>
          <p:cNvPr id="16386" name="Rectangle 3"/>
          <p:cNvSpPr>
            <a:spLocks noGrp="1" noChangeArrowheads="1"/>
          </p:cNvSpPr>
          <p:nvPr>
            <p:ph sz="quarter" idx="1"/>
          </p:nvPr>
        </p:nvSpPr>
        <p:spPr>
          <a:xfrm>
            <a:off x="301752" y="1639614"/>
            <a:ext cx="8503920" cy="4459434"/>
          </a:xfrm>
        </p:spPr>
        <p:txBody>
          <a:bodyPr/>
          <a:lstStyle/>
          <a:p>
            <a:pPr eaLnBrk="1" hangingPunct="1">
              <a:lnSpc>
                <a:spcPct val="90000"/>
              </a:lnSpc>
            </a:pPr>
            <a:r>
              <a:rPr lang="en-US" dirty="0" smtClean="0"/>
              <a:t>Initial interviews of pharmacists &amp; technicians, and observation of records on site</a:t>
            </a:r>
          </a:p>
          <a:p>
            <a:pPr eaLnBrk="1" hangingPunct="1">
              <a:lnSpc>
                <a:spcPct val="90000"/>
              </a:lnSpc>
            </a:pPr>
            <a:endParaRPr lang="en-US" dirty="0" smtClean="0"/>
          </a:p>
          <a:p>
            <a:pPr eaLnBrk="1" hangingPunct="1">
              <a:lnSpc>
                <a:spcPct val="90000"/>
              </a:lnSpc>
            </a:pPr>
            <a:r>
              <a:rPr lang="en-US" dirty="0" smtClean="0"/>
              <a:t>Inconsistent use and practices regarding evaluations of technician performance</a:t>
            </a:r>
          </a:p>
          <a:p>
            <a:pPr eaLnBrk="1" hangingPunct="1">
              <a:lnSpc>
                <a:spcPct val="90000"/>
              </a:lnSpc>
            </a:pPr>
            <a:endParaRPr lang="en-US" dirty="0" smtClean="0"/>
          </a:p>
          <a:p>
            <a:pPr eaLnBrk="1" hangingPunct="1">
              <a:lnSpc>
                <a:spcPct val="90000"/>
              </a:lnSpc>
            </a:pPr>
            <a:r>
              <a:rPr lang="en-US" dirty="0" smtClean="0"/>
              <a:t>Lack of formal and informal feedback</a:t>
            </a:r>
          </a:p>
          <a:p>
            <a:pPr eaLnBrk="1" hangingPunct="1">
              <a:lnSpc>
                <a:spcPct val="90000"/>
              </a:lnSpc>
            </a:pPr>
            <a:endParaRPr lang="en-US" dirty="0" smtClean="0"/>
          </a:p>
          <a:p>
            <a:pPr eaLnBrk="1" hangingPunct="1">
              <a:lnSpc>
                <a:spcPct val="90000"/>
              </a:lnSpc>
            </a:pPr>
            <a:endParaRPr lang="en-US" dirty="0" smtClean="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027" y="-189779"/>
            <a:ext cx="8519966" cy="1051627"/>
          </a:xfrm>
        </p:spPr>
        <p:txBody>
          <a:bodyPr/>
          <a:lstStyle/>
          <a:p>
            <a:r>
              <a:rPr lang="en-US" b="1" dirty="0" smtClean="0">
                <a:effectLst>
                  <a:outerShdw blurRad="38100" dist="38100" dir="2700000" algn="tl">
                    <a:srgbClr val="000000">
                      <a:alpha val="43137"/>
                    </a:srgbClr>
                  </a:outerShdw>
                </a:effectLst>
              </a:rPr>
              <a:t>Background and Rationale</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343981" y="940234"/>
            <a:ext cx="7886701" cy="5098258"/>
          </a:xfrm>
        </p:spPr>
        <p:txBody>
          <a:bodyPr>
            <a:normAutofit/>
          </a:bodyPr>
          <a:lstStyle/>
          <a:p>
            <a:endParaRPr lang="en-US" dirty="0" smtClean="0"/>
          </a:p>
          <a:p>
            <a:r>
              <a:rPr lang="en-US" dirty="0" smtClean="0"/>
              <a:t>There have been calls for the study and advancement of the professional careers of pharmacy technicians for over a decade</a:t>
            </a:r>
          </a:p>
          <a:p>
            <a:pPr lvl="1"/>
            <a:r>
              <a:rPr lang="en-US" dirty="0" smtClean="0"/>
              <a:t>The profession is beginning to recognize pharmacy technicians’ responsibilities and the potential for advanced roles</a:t>
            </a:r>
          </a:p>
          <a:p>
            <a:pPr lvl="1"/>
            <a:r>
              <a:rPr lang="en-US" dirty="0" smtClean="0"/>
              <a:t>Education, training, and experience of </a:t>
            </a:r>
            <a:r>
              <a:rPr lang="en-US" dirty="0"/>
              <a:t>p</a:t>
            </a:r>
            <a:r>
              <a:rPr lang="en-US" dirty="0" smtClean="0"/>
              <a:t>harmacy technicians remain largely unstandardized</a:t>
            </a:r>
          </a:p>
          <a:p>
            <a:pPr lvl="1"/>
            <a:r>
              <a:rPr lang="en-US" dirty="0" smtClean="0"/>
              <a:t>More states requiring regulation of pharmacy technicians</a:t>
            </a:r>
          </a:p>
          <a:p>
            <a:r>
              <a:rPr lang="en-US" dirty="0" smtClean="0"/>
              <a:t>Pharmacy technician research is limited</a:t>
            </a:r>
          </a:p>
        </p:txBody>
      </p:sp>
    </p:spTree>
    <p:extLst>
      <p:ext uri="{BB962C8B-B14F-4D97-AF65-F5344CB8AC3E}">
        <p14:creationId xmlns:p14="http://schemas.microsoft.com/office/powerpoint/2010/main" xmlns="" val="96359526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9697" y="4"/>
            <a:ext cx="8681544" cy="895350"/>
          </a:xfrm>
        </p:spPr>
        <p:txBody>
          <a:bodyPr/>
          <a:lstStyle/>
          <a:p>
            <a:r>
              <a:rPr lang="en-US" b="1" dirty="0" smtClean="0">
                <a:effectLst>
                  <a:outerShdw blurRad="38100" dist="38100" dir="2700000" algn="tl">
                    <a:srgbClr val="000000">
                      <a:alpha val="43137"/>
                    </a:srgbClr>
                  </a:outerShdw>
                </a:effectLst>
              </a:rPr>
              <a:t>Study Objectives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336331" y="1513490"/>
            <a:ext cx="8303172" cy="4719144"/>
          </a:xfrm>
        </p:spPr>
        <p:txBody>
          <a:bodyPr>
            <a:normAutofit fontScale="92500" lnSpcReduction="20000"/>
          </a:bodyPr>
          <a:lstStyle/>
          <a:p>
            <a:r>
              <a:rPr lang="en-US" dirty="0" smtClean="0"/>
              <a:t>Describe characteristics of </a:t>
            </a:r>
            <a:r>
              <a:rPr lang="en-US" dirty="0" err="1" smtClean="0"/>
              <a:t>CPhTs</a:t>
            </a:r>
            <a:r>
              <a:rPr lang="en-US" dirty="0" smtClean="0"/>
              <a:t>, their current job functions in various practice settings, and their reasons for becoming a technician</a:t>
            </a:r>
          </a:p>
          <a:p>
            <a:r>
              <a:rPr lang="en-US" dirty="0" smtClean="0"/>
              <a:t>Determine </a:t>
            </a:r>
            <a:r>
              <a:rPr lang="en-US" dirty="0"/>
              <a:t>primary methods of </a:t>
            </a:r>
            <a:r>
              <a:rPr lang="en-US" dirty="0" smtClean="0"/>
              <a:t>training</a:t>
            </a:r>
          </a:p>
          <a:p>
            <a:r>
              <a:rPr lang="en-US" dirty="0" smtClean="0"/>
              <a:t>Determine </a:t>
            </a:r>
            <a:r>
              <a:rPr lang="en-US" dirty="0"/>
              <a:t>the level of satisfaction with various intrinsic and extrinsic components of CPhTs’ </a:t>
            </a:r>
            <a:r>
              <a:rPr lang="en-US" dirty="0" smtClean="0"/>
              <a:t>jobs; identify sources contributing most to that satisfaction </a:t>
            </a:r>
          </a:p>
          <a:p>
            <a:r>
              <a:rPr lang="en-US" dirty="0" smtClean="0"/>
              <a:t>Identify </a:t>
            </a:r>
            <a:r>
              <a:rPr lang="en-US" dirty="0"/>
              <a:t>CPhTs’ </a:t>
            </a:r>
            <a:r>
              <a:rPr lang="en-US" dirty="0" smtClean="0"/>
              <a:t>employer and profession commitment, along with their ensuing, anticipated </a:t>
            </a:r>
            <a:r>
              <a:rPr lang="en-US" dirty="0"/>
              <a:t>career </a:t>
            </a:r>
            <a:r>
              <a:rPr lang="en-US" dirty="0" smtClean="0"/>
              <a:t>moves </a:t>
            </a:r>
          </a:p>
          <a:p>
            <a:r>
              <a:rPr lang="en-US" dirty="0" smtClean="0"/>
              <a:t>Identify sources of stress for CPhTs</a:t>
            </a:r>
          </a:p>
          <a:p>
            <a:r>
              <a:rPr lang="en-US" dirty="0" smtClean="0"/>
              <a:t>Identify relationships between </a:t>
            </a:r>
            <a:r>
              <a:rPr lang="en-US" dirty="0" err="1" smtClean="0"/>
              <a:t>CPhTs</a:t>
            </a:r>
            <a:r>
              <a:rPr lang="en-US" dirty="0" smtClean="0"/>
              <a:t>’ job functions, satisfaction stress, commitment, stress, and reason for becoming a technician</a:t>
            </a:r>
          </a:p>
          <a:p>
            <a:endParaRPr lang="en-US" dirty="0" smtClean="0"/>
          </a:p>
          <a:p>
            <a:endParaRPr lang="en-US" dirty="0"/>
          </a:p>
        </p:txBody>
      </p:sp>
    </p:spTree>
    <p:extLst>
      <p:ext uri="{BB962C8B-B14F-4D97-AF65-F5344CB8AC3E}">
        <p14:creationId xmlns:p14="http://schemas.microsoft.com/office/powerpoint/2010/main" xmlns="" val="133271618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4516" y="1618616"/>
            <a:ext cx="6172200" cy="1143000"/>
          </a:xfrm>
        </p:spPr>
        <p:txBody>
          <a:bodyPr>
            <a:normAutofit/>
          </a:bodyPr>
          <a:lstStyle/>
          <a:p>
            <a:pPr algn="l"/>
            <a:r>
              <a:rPr lang="en-US" sz="5300" b="1" dirty="0" smtClean="0"/>
              <a:t>Study Methods</a:t>
            </a:r>
            <a:endParaRPr lang="en-US" sz="5300" b="1" dirty="0"/>
          </a:p>
        </p:txBody>
      </p:sp>
    </p:spTree>
    <p:extLst>
      <p:ext uri="{BB962C8B-B14F-4D97-AF65-F5344CB8AC3E}">
        <p14:creationId xmlns:p14="http://schemas.microsoft.com/office/powerpoint/2010/main" xmlns="" val="2588629204"/>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a:spLocks noGrp="1"/>
          </p:cNvSpPr>
          <p:nvPr>
            <p:ph type="title"/>
          </p:nvPr>
        </p:nvSpPr>
        <p:spPr>
          <a:xfrm>
            <a:off x="243598" y="244991"/>
            <a:ext cx="8637643" cy="876300"/>
          </a:xfrm>
        </p:spPr>
        <p:txBody>
          <a:bodyPr/>
          <a:lstStyle/>
          <a:p>
            <a:r>
              <a:rPr lang="en-US" b="1" dirty="0" smtClean="0">
                <a:effectLst>
                  <a:outerShdw blurRad="38100" dist="38100" dir="2700000" algn="tl">
                    <a:srgbClr val="000000">
                      <a:alpha val="43137"/>
                    </a:srgbClr>
                  </a:outerShdw>
                </a:effectLst>
                <a:latin typeface="+mn-lt"/>
              </a:rPr>
              <a:t>Qualitative Phase</a:t>
            </a:r>
            <a:endParaRPr lang="en-US" b="1" dirty="0">
              <a:effectLst>
                <a:outerShdw blurRad="38100" dist="38100" dir="2700000" algn="tl">
                  <a:srgbClr val="000000">
                    <a:alpha val="43137"/>
                  </a:srgbClr>
                </a:outerShdw>
              </a:effectLst>
              <a:latin typeface="+mn-lt"/>
            </a:endParaRPr>
          </a:p>
        </p:txBody>
      </p:sp>
      <p:sp>
        <p:nvSpPr>
          <p:cNvPr id="3" name="Content Placeholder 2"/>
          <p:cNvSpPr>
            <a:spLocks noGrp="1"/>
          </p:cNvSpPr>
          <p:nvPr>
            <p:ph sz="quarter" idx="1"/>
          </p:nvPr>
        </p:nvSpPr>
        <p:spPr>
          <a:xfrm>
            <a:off x="273269" y="1660633"/>
            <a:ext cx="8513379" cy="4830535"/>
          </a:xfrm>
        </p:spPr>
        <p:txBody>
          <a:bodyPr>
            <a:normAutofit fontScale="77500" lnSpcReduction="20000"/>
          </a:bodyPr>
          <a:lstStyle/>
          <a:p>
            <a:pPr>
              <a:lnSpc>
                <a:spcPct val="120000"/>
              </a:lnSpc>
            </a:pPr>
            <a:r>
              <a:rPr lang="en-US" dirty="0" smtClean="0"/>
              <a:t>Purpose:  to inform subject areas for the quantitative phase and provide richness of information  about </a:t>
            </a:r>
            <a:r>
              <a:rPr lang="en-US" dirty="0" err="1" smtClean="0"/>
              <a:t>CPhT</a:t>
            </a:r>
            <a:r>
              <a:rPr lang="en-US" dirty="0" smtClean="0"/>
              <a:t> quality of work life not described previously in the literature</a:t>
            </a:r>
          </a:p>
          <a:p>
            <a:pPr>
              <a:lnSpc>
                <a:spcPct val="150000"/>
              </a:lnSpc>
            </a:pPr>
            <a:r>
              <a:rPr lang="en-US" dirty="0" smtClean="0"/>
              <a:t>Semi-structured, in-depth interviews using a convenience sample </a:t>
            </a:r>
          </a:p>
          <a:p>
            <a:pPr>
              <a:lnSpc>
                <a:spcPct val="150000"/>
              </a:lnSpc>
            </a:pPr>
            <a:r>
              <a:rPr lang="en-US" dirty="0" smtClean="0"/>
              <a:t>Initial questions</a:t>
            </a:r>
          </a:p>
          <a:p>
            <a:pPr lvl="1">
              <a:lnSpc>
                <a:spcPct val="150000"/>
              </a:lnSpc>
            </a:pPr>
            <a:r>
              <a:rPr lang="en-US" dirty="0" smtClean="0"/>
              <a:t>Impetus for becoming a pharmacy technician</a:t>
            </a:r>
          </a:p>
          <a:p>
            <a:pPr lvl="1">
              <a:lnSpc>
                <a:spcPct val="150000"/>
              </a:lnSpc>
            </a:pPr>
            <a:r>
              <a:rPr lang="en-US" dirty="0" smtClean="0"/>
              <a:t>Perception of preparedness for current job</a:t>
            </a:r>
          </a:p>
          <a:p>
            <a:pPr lvl="1">
              <a:lnSpc>
                <a:spcPct val="150000"/>
              </a:lnSpc>
            </a:pPr>
            <a:r>
              <a:rPr lang="en-US" dirty="0" smtClean="0"/>
              <a:t>Job responsibilities, perceptions of importance, need for change</a:t>
            </a:r>
          </a:p>
          <a:p>
            <a:pPr lvl="1">
              <a:lnSpc>
                <a:spcPct val="150000"/>
              </a:lnSpc>
            </a:pPr>
            <a:r>
              <a:rPr lang="en-US" dirty="0" smtClean="0"/>
              <a:t>Sources of stress and satisfaction</a:t>
            </a:r>
          </a:p>
          <a:p>
            <a:pPr lvl="1">
              <a:lnSpc>
                <a:spcPct val="150000"/>
              </a:lnSpc>
            </a:pPr>
            <a:r>
              <a:rPr lang="en-US" dirty="0" smtClean="0"/>
              <a:t>View of being a technician as a career (versus a job)</a:t>
            </a:r>
          </a:p>
          <a:p>
            <a:pPr lvl="1">
              <a:lnSpc>
                <a:spcPct val="150000"/>
              </a:lnSpc>
            </a:pPr>
            <a:r>
              <a:rPr lang="en-US" dirty="0" smtClean="0"/>
              <a:t>Mechanisms of recognition by employer</a:t>
            </a:r>
          </a:p>
          <a:p>
            <a:pPr>
              <a:lnSpc>
                <a:spcPct val="150000"/>
              </a:lnSpc>
            </a:pPr>
            <a:r>
              <a:rPr lang="en-US" dirty="0" smtClean="0"/>
              <a:t>$20 gift cards for participants</a:t>
            </a:r>
          </a:p>
          <a:p>
            <a:endParaRPr lang="en-US" dirty="0" smtClean="0"/>
          </a:p>
        </p:txBody>
      </p:sp>
    </p:spTree>
    <p:extLst>
      <p:ext uri="{BB962C8B-B14F-4D97-AF65-F5344CB8AC3E}">
        <p14:creationId xmlns:p14="http://schemas.microsoft.com/office/powerpoint/2010/main" xmlns="" val="370614305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83778" y="8"/>
            <a:ext cx="8692055" cy="895349"/>
          </a:xfrm>
        </p:spPr>
        <p:txBody>
          <a:bodyPr>
            <a:normAutofit/>
          </a:bodyPr>
          <a:lstStyle/>
          <a:p>
            <a:r>
              <a:rPr lang="en-US" b="1" dirty="0" smtClean="0">
                <a:effectLst>
                  <a:outerShdw blurRad="38100" dist="38100" dir="2700000" algn="tl">
                    <a:srgbClr val="000000">
                      <a:alpha val="43137"/>
                    </a:srgbClr>
                  </a:outerShdw>
                </a:effectLst>
                <a:latin typeface="+mn-lt"/>
              </a:rPr>
              <a:t>Quantitative Phase</a:t>
            </a:r>
            <a:endParaRPr lang="en-US" b="1" dirty="0">
              <a:effectLst>
                <a:outerShdw blurRad="38100" dist="38100" dir="2700000" algn="tl">
                  <a:srgbClr val="000000">
                    <a:alpha val="43137"/>
                  </a:srgbClr>
                </a:outerShdw>
              </a:effectLst>
              <a:latin typeface="+mn-lt"/>
            </a:endParaRPr>
          </a:p>
        </p:txBody>
      </p:sp>
      <p:sp>
        <p:nvSpPr>
          <p:cNvPr id="3" name="Content Placeholder 2"/>
          <p:cNvSpPr>
            <a:spLocks noGrp="1"/>
          </p:cNvSpPr>
          <p:nvPr>
            <p:ph sz="quarter" idx="1"/>
          </p:nvPr>
        </p:nvSpPr>
        <p:spPr>
          <a:xfrm>
            <a:off x="273269" y="1545021"/>
            <a:ext cx="8639503" cy="4882771"/>
          </a:xfrm>
        </p:spPr>
        <p:txBody>
          <a:bodyPr>
            <a:normAutofit fontScale="77500" lnSpcReduction="20000"/>
          </a:bodyPr>
          <a:lstStyle/>
          <a:p>
            <a:pPr>
              <a:lnSpc>
                <a:spcPct val="100000"/>
              </a:lnSpc>
            </a:pPr>
            <a:r>
              <a:rPr lang="en-US" sz="3700" dirty="0" smtClean="0"/>
              <a:t>Questionnaire Survey (Online)</a:t>
            </a:r>
          </a:p>
          <a:p>
            <a:pPr lvl="1">
              <a:lnSpc>
                <a:spcPct val="100000"/>
              </a:lnSpc>
            </a:pPr>
            <a:r>
              <a:rPr lang="en-US" sz="3400" dirty="0" smtClean="0"/>
              <a:t>Pilot-Testing</a:t>
            </a:r>
          </a:p>
          <a:p>
            <a:pPr lvl="2">
              <a:lnSpc>
                <a:spcPct val="100000"/>
              </a:lnSpc>
            </a:pPr>
            <a:r>
              <a:rPr lang="en-US" sz="2900" dirty="0" smtClean="0"/>
              <a:t>Convenience sample (n=18), with 12 completing the survey </a:t>
            </a:r>
          </a:p>
          <a:p>
            <a:pPr lvl="2">
              <a:lnSpc>
                <a:spcPct val="100000"/>
              </a:lnSpc>
            </a:pPr>
            <a:r>
              <a:rPr lang="en-US" sz="2900" dirty="0" smtClean="0"/>
              <a:t>Average time of completion:  12-14 minutes</a:t>
            </a:r>
          </a:p>
          <a:p>
            <a:pPr lvl="2">
              <a:lnSpc>
                <a:spcPct val="100000"/>
              </a:lnSpc>
            </a:pPr>
            <a:r>
              <a:rPr lang="en-US" sz="2900" dirty="0" smtClean="0"/>
              <a:t>Ease of completion and salience of survey questions was validated</a:t>
            </a:r>
          </a:p>
          <a:p>
            <a:pPr lvl="1">
              <a:lnSpc>
                <a:spcPct val="100000"/>
              </a:lnSpc>
            </a:pPr>
            <a:r>
              <a:rPr lang="en-US" sz="3300" dirty="0" smtClean="0"/>
              <a:t>Survey</a:t>
            </a:r>
          </a:p>
          <a:p>
            <a:pPr lvl="2">
              <a:lnSpc>
                <a:spcPct val="100000"/>
              </a:lnSpc>
            </a:pPr>
            <a:r>
              <a:rPr lang="en-US" sz="2900" dirty="0" smtClean="0"/>
              <a:t>Sample size calculations produced the need for 384 responses</a:t>
            </a:r>
          </a:p>
          <a:p>
            <a:pPr lvl="2">
              <a:lnSpc>
                <a:spcPct val="100000"/>
              </a:lnSpc>
            </a:pPr>
            <a:r>
              <a:rPr lang="en-US" sz="2900" dirty="0" smtClean="0"/>
              <a:t>5,000 email addresses acquired from PTCB</a:t>
            </a:r>
          </a:p>
          <a:p>
            <a:pPr lvl="2">
              <a:lnSpc>
                <a:spcPct val="100000"/>
              </a:lnSpc>
            </a:pPr>
            <a:r>
              <a:rPr lang="en-US" sz="2900" dirty="0" smtClean="0"/>
              <a:t>Modified </a:t>
            </a:r>
            <a:r>
              <a:rPr lang="en-US" sz="2900" dirty="0" err="1" smtClean="0"/>
              <a:t>Dillman</a:t>
            </a:r>
            <a:r>
              <a:rPr lang="en-US" sz="2900" dirty="0"/>
              <a:t> </a:t>
            </a:r>
            <a:r>
              <a:rPr lang="en-US" sz="2900" dirty="0" smtClean="0"/>
              <a:t>Survey Method</a:t>
            </a:r>
          </a:p>
          <a:p>
            <a:pPr lvl="3">
              <a:lnSpc>
                <a:spcPct val="100000"/>
              </a:lnSpc>
            </a:pPr>
            <a:r>
              <a:rPr lang="en-US" sz="2700" dirty="0" smtClean="0"/>
              <a:t>Pre-notification email, email with survey link, two email reminders with survey link </a:t>
            </a:r>
          </a:p>
          <a:p>
            <a:pPr marL="1321515" lvl="3" indent="0">
              <a:lnSpc>
                <a:spcPct val="100000"/>
              </a:lnSpc>
              <a:buNone/>
            </a:pPr>
            <a:endParaRPr lang="en-US" sz="2700" dirty="0" smtClean="0"/>
          </a:p>
        </p:txBody>
      </p:sp>
    </p:spTree>
    <p:extLst>
      <p:ext uri="{BB962C8B-B14F-4D97-AF65-F5344CB8AC3E}">
        <p14:creationId xmlns:p14="http://schemas.microsoft.com/office/powerpoint/2010/main" xmlns="" val="110479771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0669" y="1560864"/>
            <a:ext cx="6172200" cy="1143000"/>
          </a:xfrm>
        </p:spPr>
        <p:txBody>
          <a:bodyPr>
            <a:normAutofit/>
          </a:bodyPr>
          <a:lstStyle/>
          <a:p>
            <a:pPr algn="l"/>
            <a:r>
              <a:rPr lang="en-US" sz="5300" b="1" dirty="0" smtClean="0"/>
              <a:t>Results</a:t>
            </a:r>
            <a:endParaRPr lang="en-US" sz="5300" b="1" dirty="0"/>
          </a:p>
        </p:txBody>
      </p:sp>
    </p:spTree>
    <p:extLst>
      <p:ext uri="{BB962C8B-B14F-4D97-AF65-F5344CB8AC3E}">
        <p14:creationId xmlns:p14="http://schemas.microsoft.com/office/powerpoint/2010/main" xmlns="" val="2144267996"/>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655" y="9"/>
            <a:ext cx="8835387" cy="1093067"/>
          </a:xfrm>
        </p:spPr>
        <p:txBody>
          <a:bodyPr>
            <a:normAutofit fontScale="90000"/>
          </a:bodyPr>
          <a:lstStyle/>
          <a:p>
            <a:r>
              <a:rPr lang="en-US" b="1" dirty="0" smtClean="0">
                <a:effectLst>
                  <a:outerShdw blurRad="38100" dist="38100" dir="2700000" algn="tl">
                    <a:srgbClr val="000000">
                      <a:alpha val="43137"/>
                    </a:srgbClr>
                  </a:outerShdw>
                </a:effectLst>
              </a:rPr>
              <a:t>Qualitative (Semi-structured, In-depth Interviews)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294291" y="1334814"/>
            <a:ext cx="8555420" cy="5030068"/>
          </a:xfrm>
        </p:spPr>
        <p:txBody>
          <a:bodyPr>
            <a:normAutofit lnSpcReduction="10000"/>
          </a:bodyPr>
          <a:lstStyle/>
          <a:p>
            <a:pPr>
              <a:lnSpc>
                <a:spcPct val="150000"/>
              </a:lnSpc>
            </a:pPr>
            <a:r>
              <a:rPr lang="en-US" dirty="0" smtClean="0"/>
              <a:t>21 participants</a:t>
            </a:r>
          </a:p>
          <a:p>
            <a:pPr lvl="1">
              <a:lnSpc>
                <a:spcPct val="150000"/>
              </a:lnSpc>
            </a:pPr>
            <a:r>
              <a:rPr lang="en-US" dirty="0" smtClean="0"/>
              <a:t>19 Females, 2 Males</a:t>
            </a:r>
          </a:p>
          <a:p>
            <a:pPr lvl="1">
              <a:lnSpc>
                <a:spcPct val="150000"/>
              </a:lnSpc>
            </a:pPr>
            <a:r>
              <a:rPr lang="en-US" dirty="0" smtClean="0"/>
              <a:t>Most from community (mix of independent and chain pharmacy)</a:t>
            </a:r>
          </a:p>
          <a:p>
            <a:pPr>
              <a:lnSpc>
                <a:spcPct val="150000"/>
              </a:lnSpc>
            </a:pPr>
            <a:r>
              <a:rPr lang="en-US" dirty="0" smtClean="0"/>
              <a:t>Answers categorized coded into themes</a:t>
            </a:r>
          </a:p>
          <a:p>
            <a:pPr lvl="1">
              <a:lnSpc>
                <a:spcPct val="150000"/>
              </a:lnSpc>
            </a:pPr>
            <a:r>
              <a:rPr lang="en-US" i="1" dirty="0" smtClean="0"/>
              <a:t>Career Impetus</a:t>
            </a:r>
          </a:p>
          <a:p>
            <a:pPr lvl="1">
              <a:lnSpc>
                <a:spcPct val="150000"/>
              </a:lnSpc>
            </a:pPr>
            <a:r>
              <a:rPr lang="en-US" i="1" dirty="0" smtClean="0"/>
              <a:t>Job Responsibilities</a:t>
            </a:r>
          </a:p>
          <a:p>
            <a:pPr lvl="1">
              <a:lnSpc>
                <a:spcPct val="150000"/>
              </a:lnSpc>
            </a:pPr>
            <a:r>
              <a:rPr lang="en-US" i="1" dirty="0" smtClean="0"/>
              <a:t>Quality of Work Life</a:t>
            </a:r>
          </a:p>
          <a:p>
            <a:pPr lvl="1">
              <a:lnSpc>
                <a:spcPct val="150000"/>
              </a:lnSpc>
            </a:pPr>
            <a:r>
              <a:rPr lang="en-US" i="1" dirty="0" smtClean="0"/>
              <a:t>Equitable Partnership</a:t>
            </a:r>
          </a:p>
          <a:p>
            <a:pPr lvl="1"/>
            <a:endParaRPr lang="en-US" dirty="0"/>
          </a:p>
        </p:txBody>
      </p:sp>
    </p:spTree>
    <p:extLst>
      <p:ext uri="{BB962C8B-B14F-4D97-AF65-F5344CB8AC3E}">
        <p14:creationId xmlns:p14="http://schemas.microsoft.com/office/powerpoint/2010/main" xmlns="" val="50134247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
            <a:ext cx="9144000" cy="933450"/>
          </a:xfrm>
        </p:spPr>
        <p:txBody>
          <a:bodyPr/>
          <a:lstStyle/>
          <a:p>
            <a:r>
              <a:rPr lang="en-US" b="1" i="1" u="sng" dirty="0" smtClean="0"/>
              <a:t>Career Impetus</a:t>
            </a:r>
            <a:endParaRPr lang="en-US" b="1" i="1" u="sng" dirty="0"/>
          </a:p>
        </p:txBody>
      </p:sp>
      <p:sp>
        <p:nvSpPr>
          <p:cNvPr id="3" name="Content Placeholder 2"/>
          <p:cNvSpPr>
            <a:spLocks noGrp="1"/>
          </p:cNvSpPr>
          <p:nvPr>
            <p:ph sz="quarter" idx="1"/>
          </p:nvPr>
        </p:nvSpPr>
        <p:spPr>
          <a:xfrm>
            <a:off x="157654" y="1259216"/>
            <a:ext cx="8986345" cy="5194136"/>
          </a:xfrm>
        </p:spPr>
        <p:txBody>
          <a:bodyPr>
            <a:noAutofit/>
          </a:bodyPr>
          <a:lstStyle/>
          <a:p>
            <a:pPr>
              <a:lnSpc>
                <a:spcPct val="100000"/>
              </a:lnSpc>
            </a:pPr>
            <a:r>
              <a:rPr lang="en-US" sz="2900" dirty="0" smtClean="0"/>
              <a:t>Began </a:t>
            </a:r>
            <a:r>
              <a:rPr lang="en-US" sz="2900" dirty="0"/>
              <a:t>in another job in a pharmacy or health care organization </a:t>
            </a:r>
            <a:endParaRPr lang="en-US" sz="2900" dirty="0" smtClean="0"/>
          </a:p>
          <a:p>
            <a:pPr>
              <a:lnSpc>
                <a:spcPct val="100000"/>
              </a:lnSpc>
            </a:pPr>
            <a:r>
              <a:rPr lang="en-US" sz="2900" dirty="0" smtClean="0"/>
              <a:t>Pharmacists </a:t>
            </a:r>
            <a:r>
              <a:rPr lang="en-US" sz="2900" dirty="0"/>
              <a:t>and peers were effective at recruiting technicians into this </a:t>
            </a:r>
            <a:r>
              <a:rPr lang="en-US" sz="2900" dirty="0" smtClean="0"/>
              <a:t>career</a:t>
            </a:r>
            <a:endParaRPr lang="en-US" sz="2900" dirty="0"/>
          </a:p>
          <a:p>
            <a:pPr>
              <a:lnSpc>
                <a:spcPct val="100000"/>
              </a:lnSpc>
            </a:pPr>
            <a:r>
              <a:rPr lang="en-US" sz="2900" dirty="0"/>
              <a:t>Technicians came from varied </a:t>
            </a:r>
            <a:r>
              <a:rPr lang="en-US" sz="2900" dirty="0" smtClean="0"/>
              <a:t>backgrounds </a:t>
            </a:r>
            <a:endParaRPr lang="en-US" sz="2900" dirty="0"/>
          </a:p>
          <a:p>
            <a:pPr lvl="1">
              <a:lnSpc>
                <a:spcPct val="100000"/>
              </a:lnSpc>
            </a:pPr>
            <a:r>
              <a:rPr lang="en-US" sz="2400" dirty="0" smtClean="0"/>
              <a:t>College degrees, training or education in sociology, communication and other fields</a:t>
            </a:r>
            <a:endParaRPr lang="en-US" sz="2400" dirty="0"/>
          </a:p>
          <a:p>
            <a:pPr>
              <a:lnSpc>
                <a:spcPct val="100000"/>
              </a:lnSpc>
            </a:pPr>
            <a:r>
              <a:rPr lang="en-US" sz="2900" dirty="0" smtClean="0"/>
              <a:t>Many were uninspired in their past career and sought a profession where one could help other people</a:t>
            </a:r>
            <a:endParaRPr lang="en-US" sz="2900" dirty="0"/>
          </a:p>
        </p:txBody>
      </p:sp>
    </p:spTree>
    <p:extLst>
      <p:ext uri="{BB962C8B-B14F-4D97-AF65-F5344CB8AC3E}">
        <p14:creationId xmlns:p14="http://schemas.microsoft.com/office/powerpoint/2010/main" xmlns="" val="195182447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
            <a:ext cx="9144000" cy="857250"/>
          </a:xfrm>
        </p:spPr>
        <p:txBody>
          <a:bodyPr/>
          <a:lstStyle/>
          <a:p>
            <a:r>
              <a:rPr lang="en-US" b="1" i="1" u="sng" dirty="0" smtClean="0"/>
              <a:t>Job Responsibilities</a:t>
            </a:r>
            <a:endParaRPr lang="en-US" b="1" i="1" u="sng" dirty="0"/>
          </a:p>
        </p:txBody>
      </p:sp>
      <p:sp>
        <p:nvSpPr>
          <p:cNvPr id="3" name="Content Placeholder 2"/>
          <p:cNvSpPr>
            <a:spLocks noGrp="1"/>
          </p:cNvSpPr>
          <p:nvPr>
            <p:ph sz="quarter" idx="1"/>
          </p:nvPr>
        </p:nvSpPr>
        <p:spPr>
          <a:xfrm>
            <a:off x="262760" y="1325568"/>
            <a:ext cx="8881240" cy="5532437"/>
          </a:xfrm>
        </p:spPr>
        <p:txBody>
          <a:bodyPr>
            <a:normAutofit/>
          </a:bodyPr>
          <a:lstStyle/>
          <a:p>
            <a:pPr>
              <a:lnSpc>
                <a:spcPct val="110000"/>
              </a:lnSpc>
            </a:pPr>
            <a:r>
              <a:rPr lang="en-US" sz="2400" dirty="0" smtClean="0"/>
              <a:t>View themselves as the “Face” of the pharmacy</a:t>
            </a:r>
          </a:p>
          <a:p>
            <a:pPr>
              <a:lnSpc>
                <a:spcPct val="110000"/>
              </a:lnSpc>
            </a:pPr>
            <a:endParaRPr lang="en-US" sz="2400" dirty="0" smtClean="0"/>
          </a:p>
          <a:p>
            <a:pPr>
              <a:lnSpc>
                <a:spcPct val="110000"/>
              </a:lnSpc>
            </a:pPr>
            <a:r>
              <a:rPr lang="en-US" sz="2400" dirty="0" smtClean="0"/>
              <a:t>Assisting the pharmacist to provide the best care possible for patients</a:t>
            </a:r>
          </a:p>
          <a:p>
            <a:pPr>
              <a:lnSpc>
                <a:spcPct val="110000"/>
              </a:lnSpc>
            </a:pPr>
            <a:endParaRPr lang="en-US" sz="2400" dirty="0" smtClean="0"/>
          </a:p>
          <a:p>
            <a:pPr>
              <a:lnSpc>
                <a:spcPct val="110000"/>
              </a:lnSpc>
            </a:pPr>
            <a:r>
              <a:rPr lang="en-US" sz="2400" dirty="0" smtClean="0"/>
              <a:t>Completing paperwork and talking to various stakeholders on the phone</a:t>
            </a:r>
          </a:p>
          <a:p>
            <a:pPr>
              <a:lnSpc>
                <a:spcPct val="110000"/>
              </a:lnSpc>
            </a:pPr>
            <a:endParaRPr lang="en-US" sz="2400" dirty="0" smtClean="0"/>
          </a:p>
          <a:p>
            <a:pPr>
              <a:lnSpc>
                <a:spcPct val="110000"/>
              </a:lnSpc>
            </a:pPr>
            <a:r>
              <a:rPr lang="en-US" sz="2400" dirty="0" smtClean="0"/>
              <a:t>There are very few responsibilities/functions that technicians view they do not carry out, and they stay busy most of the time</a:t>
            </a:r>
            <a:endParaRPr lang="en-US" sz="2400" dirty="0"/>
          </a:p>
        </p:txBody>
      </p:sp>
    </p:spTree>
    <p:extLst>
      <p:ext uri="{BB962C8B-B14F-4D97-AF65-F5344CB8AC3E}">
        <p14:creationId xmlns:p14="http://schemas.microsoft.com/office/powerpoint/2010/main" xmlns="" val="411644060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
            <a:ext cx="9144000" cy="857250"/>
          </a:xfrm>
        </p:spPr>
        <p:txBody>
          <a:bodyPr/>
          <a:lstStyle/>
          <a:p>
            <a:r>
              <a:rPr lang="en-US" b="1" i="1" u="sng" dirty="0" smtClean="0"/>
              <a:t>Quality of Work Life</a:t>
            </a:r>
            <a:endParaRPr lang="en-US" b="1" i="1" u="sng" dirty="0"/>
          </a:p>
        </p:txBody>
      </p:sp>
      <p:sp>
        <p:nvSpPr>
          <p:cNvPr id="3" name="Content Placeholder 2"/>
          <p:cNvSpPr>
            <a:spLocks noGrp="1"/>
          </p:cNvSpPr>
          <p:nvPr>
            <p:ph sz="quarter" idx="1"/>
          </p:nvPr>
        </p:nvSpPr>
        <p:spPr>
          <a:xfrm>
            <a:off x="178677" y="1374836"/>
            <a:ext cx="8077890" cy="5204640"/>
          </a:xfrm>
        </p:spPr>
        <p:txBody>
          <a:bodyPr>
            <a:normAutofit fontScale="77500" lnSpcReduction="20000"/>
          </a:bodyPr>
          <a:lstStyle/>
          <a:p>
            <a:r>
              <a:rPr lang="en-US" dirty="0" smtClean="0"/>
              <a:t>It </a:t>
            </a:r>
            <a:r>
              <a:rPr lang="en-US" dirty="0"/>
              <a:t>was asserted that many patients might not understand everything that </a:t>
            </a:r>
            <a:r>
              <a:rPr lang="en-US" dirty="0" smtClean="0"/>
              <a:t>technicians </a:t>
            </a:r>
            <a:r>
              <a:rPr lang="en-US" dirty="0"/>
              <a:t>do for them, but that it is </a:t>
            </a:r>
            <a:r>
              <a:rPr lang="en-US" dirty="0" smtClean="0"/>
              <a:t>tremendously </a:t>
            </a:r>
            <a:r>
              <a:rPr lang="en-US" dirty="0"/>
              <a:t>satisfying when they </a:t>
            </a:r>
            <a:r>
              <a:rPr lang="en-US" dirty="0" smtClean="0"/>
              <a:t>[</a:t>
            </a:r>
            <a:r>
              <a:rPr lang="en-US" dirty="0"/>
              <a:t>patients] do, or at least show appreciation for the technician </a:t>
            </a:r>
            <a:r>
              <a:rPr lang="en-US" dirty="0" smtClean="0"/>
              <a:t>trying their best</a:t>
            </a:r>
            <a:endParaRPr lang="en-US" dirty="0"/>
          </a:p>
          <a:p>
            <a:endParaRPr lang="en-US" dirty="0" smtClean="0"/>
          </a:p>
          <a:p>
            <a:r>
              <a:rPr lang="en-US" dirty="0" smtClean="0"/>
              <a:t>Patients </a:t>
            </a:r>
            <a:r>
              <a:rPr lang="en-US" dirty="0"/>
              <a:t>were reported </a:t>
            </a:r>
            <a:r>
              <a:rPr lang="en-US" dirty="0" smtClean="0"/>
              <a:t>to </a:t>
            </a:r>
            <a:r>
              <a:rPr lang="en-US" dirty="0"/>
              <a:t>often </a:t>
            </a:r>
            <a:r>
              <a:rPr lang="en-US" dirty="0" smtClean="0"/>
              <a:t>be the </a:t>
            </a:r>
            <a:r>
              <a:rPr lang="en-US" dirty="0"/>
              <a:t>biggest source of </a:t>
            </a:r>
            <a:r>
              <a:rPr lang="en-US" dirty="0" smtClean="0"/>
              <a:t>stress, yet were </a:t>
            </a:r>
            <a:r>
              <a:rPr lang="en-US" dirty="0"/>
              <a:t>also </a:t>
            </a:r>
            <a:r>
              <a:rPr lang="en-US" dirty="0" smtClean="0"/>
              <a:t>the </a:t>
            </a:r>
            <a:r>
              <a:rPr lang="en-US" dirty="0"/>
              <a:t>biggest source of satisfaction for </a:t>
            </a:r>
            <a:r>
              <a:rPr lang="en-US" dirty="0" smtClean="0"/>
              <a:t>technicians</a:t>
            </a:r>
          </a:p>
          <a:p>
            <a:endParaRPr lang="en-US" dirty="0"/>
          </a:p>
          <a:p>
            <a:r>
              <a:rPr lang="en-US" dirty="0" smtClean="0"/>
              <a:t>The </a:t>
            </a:r>
            <a:r>
              <a:rPr lang="en-US" dirty="0"/>
              <a:t>concept of job variety was </a:t>
            </a:r>
            <a:r>
              <a:rPr lang="en-US" dirty="0" smtClean="0"/>
              <a:t>mentioned </a:t>
            </a:r>
            <a:r>
              <a:rPr lang="en-US" dirty="0"/>
              <a:t>on more than one </a:t>
            </a:r>
            <a:r>
              <a:rPr lang="en-US" dirty="0" smtClean="0"/>
              <a:t>occasion</a:t>
            </a:r>
          </a:p>
          <a:p>
            <a:pPr lvl="1"/>
            <a:r>
              <a:rPr lang="en-US" dirty="0" smtClean="0"/>
              <a:t>A </a:t>
            </a:r>
            <a:r>
              <a:rPr lang="en-US" dirty="0"/>
              <a:t>number of </a:t>
            </a:r>
            <a:r>
              <a:rPr lang="en-US" dirty="0" smtClean="0"/>
              <a:t>technicians </a:t>
            </a:r>
            <a:r>
              <a:rPr lang="en-US" dirty="0"/>
              <a:t>reported that they feel each and every day is </a:t>
            </a:r>
            <a:r>
              <a:rPr lang="en-US" dirty="0" smtClean="0"/>
              <a:t>different and that this is a source of satisfaction</a:t>
            </a:r>
            <a:endParaRPr lang="en-US" dirty="0"/>
          </a:p>
          <a:p>
            <a:pPr>
              <a:buNone/>
            </a:pPr>
            <a:r>
              <a:rPr lang="en-US" dirty="0"/>
              <a:t> </a:t>
            </a:r>
            <a:endParaRPr lang="en-US" dirty="0" smtClean="0"/>
          </a:p>
          <a:p>
            <a:r>
              <a:rPr lang="en-US" dirty="0" smtClean="0"/>
              <a:t>Technicians indicated that when </a:t>
            </a:r>
            <a:r>
              <a:rPr lang="en-US" dirty="0"/>
              <a:t>the pharmacy is short-staffed for whatever reason, it can make for a </a:t>
            </a:r>
            <a:r>
              <a:rPr lang="en-US" dirty="0" smtClean="0"/>
              <a:t>stressful situation</a:t>
            </a:r>
            <a:endParaRPr lang="en-US" dirty="0"/>
          </a:p>
          <a:p>
            <a:endParaRPr lang="en-US" dirty="0"/>
          </a:p>
        </p:txBody>
      </p:sp>
    </p:spTree>
    <p:extLst>
      <p:ext uri="{BB962C8B-B14F-4D97-AF65-F5344CB8AC3E}">
        <p14:creationId xmlns:p14="http://schemas.microsoft.com/office/powerpoint/2010/main" xmlns="" val="11256723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fontAlgn="auto" hangingPunct="1">
              <a:spcAft>
                <a:spcPts val="0"/>
              </a:spcAft>
              <a:defRPr/>
            </a:pPr>
            <a:r>
              <a:rPr lang="en-US" b="1" dirty="0">
                <a:effectLst>
                  <a:outerShdw blurRad="38100" dist="38100" dir="2700000" algn="tl">
                    <a:srgbClr val="000000">
                      <a:alpha val="43137"/>
                    </a:srgbClr>
                  </a:outerShdw>
                </a:effectLst>
              </a:rPr>
              <a:t>Developing the Tool</a:t>
            </a:r>
          </a:p>
        </p:txBody>
      </p:sp>
      <p:sp>
        <p:nvSpPr>
          <p:cNvPr id="17410" name="Rectangle 3"/>
          <p:cNvSpPr>
            <a:spLocks noGrp="1" noChangeArrowheads="1"/>
          </p:cNvSpPr>
          <p:nvPr>
            <p:ph sz="quarter" idx="1"/>
          </p:nvPr>
        </p:nvSpPr>
        <p:spPr/>
        <p:txBody>
          <a:bodyPr/>
          <a:lstStyle/>
          <a:p>
            <a:pPr eaLnBrk="1" hangingPunct="1">
              <a:lnSpc>
                <a:spcPct val="90000"/>
              </a:lnSpc>
            </a:pPr>
            <a:r>
              <a:rPr lang="en-US" sz="2800" dirty="0" smtClean="0"/>
              <a:t>Method of equal-appearing intervals</a:t>
            </a:r>
            <a:r>
              <a:rPr lang="en-US" sz="2800" baseline="30000" dirty="0" smtClean="0"/>
              <a:t>5</a:t>
            </a:r>
            <a:endParaRPr lang="en-US" sz="2800" dirty="0" smtClean="0"/>
          </a:p>
          <a:p>
            <a:pPr lvl="1" eaLnBrk="1" hangingPunct="1">
              <a:lnSpc>
                <a:spcPct val="90000"/>
              </a:lnSpc>
            </a:pPr>
            <a:r>
              <a:rPr lang="en-US" sz="2400" dirty="0" smtClean="0"/>
              <a:t>Psychometric technique</a:t>
            </a:r>
          </a:p>
          <a:p>
            <a:pPr lvl="1" eaLnBrk="1" hangingPunct="1">
              <a:lnSpc>
                <a:spcPct val="90000"/>
              </a:lnSpc>
            </a:pPr>
            <a:r>
              <a:rPr lang="en-US" sz="2400" dirty="0" smtClean="0"/>
              <a:t>Akin to the method of </a:t>
            </a:r>
            <a:r>
              <a:rPr lang="en-US" sz="2400" dirty="0" err="1" smtClean="0"/>
              <a:t>pairwise</a:t>
            </a:r>
            <a:r>
              <a:rPr lang="en-US" sz="2400" dirty="0" smtClean="0"/>
              <a:t> comparisons</a:t>
            </a:r>
          </a:p>
          <a:p>
            <a:pPr eaLnBrk="1" hangingPunct="1">
              <a:lnSpc>
                <a:spcPct val="90000"/>
              </a:lnSpc>
            </a:pPr>
            <a:r>
              <a:rPr lang="en-US" sz="2800" dirty="0" smtClean="0"/>
              <a:t>20 functions acquired from the literature and initial interviews</a:t>
            </a:r>
          </a:p>
          <a:p>
            <a:pPr eaLnBrk="1" hangingPunct="1">
              <a:lnSpc>
                <a:spcPct val="90000"/>
              </a:lnSpc>
            </a:pPr>
            <a:r>
              <a:rPr lang="en-US" sz="2800" dirty="0" smtClean="0"/>
              <a:t>Judgments from 20 technicians and 20  pharmacists on each function along 5 intervals of importance</a:t>
            </a:r>
          </a:p>
          <a:p>
            <a:pPr eaLnBrk="1" hangingPunct="1">
              <a:lnSpc>
                <a:spcPct val="90000"/>
              </a:lnSpc>
              <a:buFont typeface="Wingdings" pitchFamily="2" charset="2"/>
              <a:buNone/>
            </a:pPr>
            <a:endParaRPr lang="en-US" sz="2800" dirty="0" smtClean="0"/>
          </a:p>
          <a:p>
            <a:pPr eaLnBrk="1" hangingPunct="1">
              <a:lnSpc>
                <a:spcPct val="90000"/>
              </a:lnSpc>
              <a:buFont typeface="Wingdings" pitchFamily="2" charset="2"/>
              <a:buNone/>
            </a:pPr>
            <a:endParaRPr lang="en-US" sz="2800" dirty="0" smtClean="0"/>
          </a:p>
          <a:p>
            <a:pPr eaLnBrk="1" hangingPunct="1">
              <a:lnSpc>
                <a:spcPct val="90000"/>
              </a:lnSpc>
              <a:buFont typeface="Wingdings" pitchFamily="2" charset="2"/>
              <a:buNone/>
            </a:pPr>
            <a:r>
              <a:rPr lang="en-US" sz="1000" dirty="0" smtClean="0"/>
              <a:t>5Edwards AL. Techniques of Attitude Scale Construction. Appleton-Century-Crofts: New York, 1957.</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
            <a:ext cx="9144000" cy="819150"/>
          </a:xfrm>
        </p:spPr>
        <p:txBody>
          <a:bodyPr/>
          <a:lstStyle/>
          <a:p>
            <a:r>
              <a:rPr lang="en-US" b="1" i="1" u="sng" dirty="0" smtClean="0"/>
              <a:t>Equitable Partnership</a:t>
            </a:r>
            <a:endParaRPr lang="en-US" b="1" i="1" u="sng" dirty="0"/>
          </a:p>
        </p:txBody>
      </p:sp>
      <p:sp>
        <p:nvSpPr>
          <p:cNvPr id="3" name="Content Placeholder 2"/>
          <p:cNvSpPr>
            <a:spLocks noGrp="1"/>
          </p:cNvSpPr>
          <p:nvPr>
            <p:ph sz="quarter" idx="1"/>
          </p:nvPr>
        </p:nvSpPr>
        <p:spPr>
          <a:xfrm>
            <a:off x="210207" y="1502979"/>
            <a:ext cx="8513379" cy="5160580"/>
          </a:xfrm>
        </p:spPr>
        <p:txBody>
          <a:bodyPr>
            <a:normAutofit/>
          </a:bodyPr>
          <a:lstStyle/>
          <a:p>
            <a:r>
              <a:rPr lang="en-US" sz="2400" dirty="0"/>
              <a:t>Technicians reported that they would like to remain in their jobs but would like to see creative ways to incent them into higher positions and </a:t>
            </a:r>
            <a:r>
              <a:rPr lang="en-US" sz="2400" dirty="0" smtClean="0"/>
              <a:t>wages</a:t>
            </a:r>
            <a:endParaRPr lang="en-US" sz="2400" dirty="0"/>
          </a:p>
          <a:p>
            <a:endParaRPr lang="en-US" sz="2400" dirty="0" smtClean="0"/>
          </a:p>
          <a:p>
            <a:r>
              <a:rPr lang="en-US" sz="2400" dirty="0" smtClean="0"/>
              <a:t>Technicians </a:t>
            </a:r>
            <a:r>
              <a:rPr lang="en-US" sz="2400" dirty="0"/>
              <a:t>reported that some peers do not carry their weight and that perhaps more can be done to ameliorate the situations when this </a:t>
            </a:r>
            <a:r>
              <a:rPr lang="en-US" sz="2400" dirty="0" smtClean="0"/>
              <a:t>occurs</a:t>
            </a:r>
            <a:endParaRPr lang="en-US" sz="2400" dirty="0"/>
          </a:p>
          <a:p>
            <a:endParaRPr lang="en-US" sz="2400" dirty="0"/>
          </a:p>
          <a:p>
            <a:r>
              <a:rPr lang="en-US" sz="2400" dirty="0"/>
              <a:t>Many </a:t>
            </a:r>
            <a:r>
              <a:rPr lang="en-US" sz="2400" dirty="0" smtClean="0"/>
              <a:t>techs </a:t>
            </a:r>
            <a:r>
              <a:rPr lang="en-US" sz="2400" dirty="0"/>
              <a:t>saw their work as a partnership between them and their employer, stating that if </a:t>
            </a:r>
            <a:r>
              <a:rPr lang="en-US" sz="2400" dirty="0" smtClean="0"/>
              <a:t>employers </a:t>
            </a:r>
            <a:r>
              <a:rPr lang="en-US" sz="2400" dirty="0"/>
              <a:t>treat them fairly, then in turn they will </a:t>
            </a:r>
            <a:r>
              <a:rPr lang="en-US" sz="2400" dirty="0" smtClean="0"/>
              <a:t>give </a:t>
            </a:r>
            <a:r>
              <a:rPr lang="en-US" sz="2400" dirty="0"/>
              <a:t>back their [technicians’] full effort, trust, and </a:t>
            </a:r>
            <a:r>
              <a:rPr lang="en-US" sz="2400" dirty="0" smtClean="0"/>
              <a:t>cooperation</a:t>
            </a:r>
            <a:endParaRPr lang="en-US" sz="2400" dirty="0"/>
          </a:p>
          <a:p>
            <a:pPr marL="0" indent="0">
              <a:buNone/>
            </a:pPr>
            <a:endParaRPr lang="en-US" sz="2600" dirty="0"/>
          </a:p>
        </p:txBody>
      </p:sp>
    </p:spTree>
    <p:extLst>
      <p:ext uri="{BB962C8B-B14F-4D97-AF65-F5344CB8AC3E}">
        <p14:creationId xmlns:p14="http://schemas.microsoft.com/office/powerpoint/2010/main" xmlns="" val="213648549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
            <a:ext cx="9144000" cy="857250"/>
          </a:xfrm>
        </p:spPr>
        <p:txBody>
          <a:bodyPr>
            <a:normAutofit/>
          </a:bodyPr>
          <a:lstStyle/>
          <a:p>
            <a:r>
              <a:rPr lang="en-US" sz="3200" b="1" dirty="0" smtClean="0">
                <a:effectLst>
                  <a:outerShdw blurRad="38100" dist="38100" dir="2700000" algn="tl">
                    <a:srgbClr val="000000">
                      <a:alpha val="43137"/>
                    </a:srgbClr>
                  </a:outerShdw>
                </a:effectLst>
              </a:rPr>
              <a:t>Survey Respondent Characteristics</a:t>
            </a:r>
            <a:endParaRPr lang="en-US" sz="3200" b="1" dirty="0">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304800" y="1524000"/>
            <a:ext cx="8544909" cy="4865695"/>
          </a:xfrm>
        </p:spPr>
        <p:txBody>
          <a:bodyPr>
            <a:normAutofit fontScale="85000" lnSpcReduction="20000"/>
          </a:bodyPr>
          <a:lstStyle/>
          <a:p>
            <a:r>
              <a:rPr lang="en-US" dirty="0" smtClean="0"/>
              <a:t>702 </a:t>
            </a:r>
            <a:r>
              <a:rPr lang="en-US" dirty="0"/>
              <a:t>CPhTs completed the </a:t>
            </a:r>
            <a:r>
              <a:rPr lang="en-US" dirty="0" smtClean="0"/>
              <a:t>survey</a:t>
            </a:r>
          </a:p>
          <a:p>
            <a:pPr lvl="1"/>
            <a:r>
              <a:rPr lang="en-US" dirty="0" smtClean="0"/>
              <a:t>516 </a:t>
            </a:r>
            <a:r>
              <a:rPr lang="en-US" dirty="0"/>
              <a:t>(75.2%) were currently employed as a </a:t>
            </a:r>
            <a:r>
              <a:rPr lang="en-US" dirty="0" smtClean="0"/>
              <a:t>technician </a:t>
            </a:r>
          </a:p>
          <a:p>
            <a:pPr lvl="2"/>
            <a:r>
              <a:rPr lang="en-US" dirty="0" smtClean="0"/>
              <a:t>412 full-time</a:t>
            </a:r>
          </a:p>
          <a:p>
            <a:pPr lvl="2"/>
            <a:r>
              <a:rPr lang="en-US" dirty="0" smtClean="0"/>
              <a:t>67 part-time &gt; 20hrs/week</a:t>
            </a:r>
          </a:p>
          <a:p>
            <a:pPr lvl="2"/>
            <a:r>
              <a:rPr lang="en-US" dirty="0" smtClean="0"/>
              <a:t>37 part-time &lt; 20 </a:t>
            </a:r>
            <a:r>
              <a:rPr lang="en-US" dirty="0" err="1" smtClean="0"/>
              <a:t>hrs</a:t>
            </a:r>
            <a:r>
              <a:rPr lang="en-US" dirty="0" smtClean="0"/>
              <a:t>/week</a:t>
            </a:r>
          </a:p>
          <a:p>
            <a:pPr lvl="1"/>
            <a:r>
              <a:rPr lang="en-US" dirty="0" smtClean="0"/>
              <a:t>73 </a:t>
            </a:r>
            <a:r>
              <a:rPr lang="en-US" dirty="0"/>
              <a:t>(10.6%) were employed in another </a:t>
            </a:r>
            <a:r>
              <a:rPr lang="en-US" dirty="0" smtClean="0"/>
              <a:t>pharmacy- </a:t>
            </a:r>
            <a:r>
              <a:rPr lang="en-US" dirty="0"/>
              <a:t>or health-related </a:t>
            </a:r>
            <a:r>
              <a:rPr lang="en-US" dirty="0" smtClean="0"/>
              <a:t>field </a:t>
            </a:r>
          </a:p>
          <a:p>
            <a:pPr lvl="1"/>
            <a:r>
              <a:rPr lang="en-US" dirty="0" smtClean="0"/>
              <a:t>39 </a:t>
            </a:r>
            <a:r>
              <a:rPr lang="en-US" dirty="0"/>
              <a:t>(5.6%) were unemployed and looking for </a:t>
            </a:r>
            <a:r>
              <a:rPr lang="en-US" dirty="0" smtClean="0"/>
              <a:t>work</a:t>
            </a:r>
          </a:p>
          <a:p>
            <a:pPr lvl="1"/>
            <a:r>
              <a:rPr lang="en-US" dirty="0" smtClean="0"/>
              <a:t>20 </a:t>
            </a:r>
            <a:r>
              <a:rPr lang="en-US" dirty="0"/>
              <a:t>(2.9%) were unemployed and not seeking </a:t>
            </a:r>
            <a:r>
              <a:rPr lang="en-US" dirty="0" smtClean="0"/>
              <a:t>work </a:t>
            </a:r>
          </a:p>
          <a:p>
            <a:pPr lvl="1"/>
            <a:r>
              <a:rPr lang="en-US" dirty="0" smtClean="0"/>
              <a:t>8 (1.2%) were retired  </a:t>
            </a:r>
          </a:p>
          <a:p>
            <a:r>
              <a:rPr lang="en-US" dirty="0" smtClean="0"/>
              <a:t>Gender</a:t>
            </a:r>
          </a:p>
          <a:p>
            <a:pPr lvl="1"/>
            <a:r>
              <a:rPr lang="en-US" dirty="0" smtClean="0"/>
              <a:t>Females 433 (85.4%)</a:t>
            </a:r>
          </a:p>
          <a:p>
            <a:pPr lvl="1"/>
            <a:r>
              <a:rPr lang="en-US" dirty="0" smtClean="0"/>
              <a:t>Males 74 (14.6%) </a:t>
            </a:r>
          </a:p>
          <a:p>
            <a:r>
              <a:rPr lang="en-US" dirty="0" smtClean="0"/>
              <a:t>Average age = 40.2 years </a:t>
            </a:r>
          </a:p>
          <a:p>
            <a:r>
              <a:rPr lang="en-US" dirty="0" smtClean="0"/>
              <a:t>Average experience with current employer = 7.90 years</a:t>
            </a:r>
          </a:p>
          <a:p>
            <a:r>
              <a:rPr lang="en-US" dirty="0" smtClean="0"/>
              <a:t>Average experience as a technician = 11.30 years</a:t>
            </a:r>
          </a:p>
        </p:txBody>
      </p:sp>
    </p:spTree>
    <p:extLst>
      <p:ext uri="{BB962C8B-B14F-4D97-AF65-F5344CB8AC3E}">
        <p14:creationId xmlns:p14="http://schemas.microsoft.com/office/powerpoint/2010/main" xmlns="" val="205337829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
            <a:ext cx="9144000" cy="857250"/>
          </a:xfrm>
        </p:spPr>
        <p:txBody>
          <a:bodyPr>
            <a:normAutofit/>
          </a:bodyPr>
          <a:lstStyle/>
          <a:p>
            <a:r>
              <a:rPr lang="en-US" sz="3200" b="1" dirty="0" smtClean="0">
                <a:effectLst>
                  <a:outerShdw blurRad="38100" dist="38100" dir="2700000" algn="tl">
                    <a:srgbClr val="000000">
                      <a:alpha val="43137"/>
                    </a:srgbClr>
                  </a:outerShdw>
                </a:effectLst>
              </a:rPr>
              <a:t>Survey Respondent Characteristics</a:t>
            </a:r>
            <a:endParaRPr lang="en-US" sz="3200" b="1" dirty="0">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231229" y="1513490"/>
            <a:ext cx="8671034" cy="4876205"/>
          </a:xfrm>
        </p:spPr>
        <p:txBody>
          <a:bodyPr>
            <a:normAutofit fontScale="92500" lnSpcReduction="10000"/>
          </a:bodyPr>
          <a:lstStyle/>
          <a:p>
            <a:r>
              <a:rPr lang="en-US" dirty="0"/>
              <a:t>Geographic Location</a:t>
            </a:r>
          </a:p>
          <a:p>
            <a:pPr lvl="1"/>
            <a:r>
              <a:rPr lang="en-US" dirty="0"/>
              <a:t>West  			</a:t>
            </a:r>
            <a:r>
              <a:rPr lang="en-US" dirty="0" smtClean="0"/>
              <a:t>121 </a:t>
            </a:r>
            <a:r>
              <a:rPr lang="en-US" dirty="0"/>
              <a:t>(23.7%)</a:t>
            </a:r>
          </a:p>
          <a:p>
            <a:pPr lvl="1"/>
            <a:r>
              <a:rPr lang="en-US" dirty="0"/>
              <a:t>Southeast 		</a:t>
            </a:r>
            <a:r>
              <a:rPr lang="en-US" dirty="0" smtClean="0"/>
              <a:t>	141 </a:t>
            </a:r>
            <a:r>
              <a:rPr lang="en-US" dirty="0"/>
              <a:t>(27.6%)</a:t>
            </a:r>
          </a:p>
          <a:p>
            <a:pPr lvl="1"/>
            <a:r>
              <a:rPr lang="en-US" dirty="0"/>
              <a:t>Northeast	  	  </a:t>
            </a:r>
            <a:r>
              <a:rPr lang="en-US" dirty="0" smtClean="0"/>
              <a:t>	  59 </a:t>
            </a:r>
            <a:r>
              <a:rPr lang="en-US" dirty="0"/>
              <a:t>(11.5%)</a:t>
            </a:r>
          </a:p>
          <a:p>
            <a:pPr lvl="1"/>
            <a:r>
              <a:rPr lang="en-US" dirty="0"/>
              <a:t>Midwest 		</a:t>
            </a:r>
            <a:r>
              <a:rPr lang="en-US" dirty="0" smtClean="0"/>
              <a:t>	150 </a:t>
            </a:r>
            <a:r>
              <a:rPr lang="en-US" dirty="0"/>
              <a:t>(29.4%)</a:t>
            </a:r>
          </a:p>
          <a:p>
            <a:pPr lvl="1"/>
            <a:r>
              <a:rPr lang="en-US" dirty="0"/>
              <a:t>Texas 	  		  </a:t>
            </a:r>
            <a:r>
              <a:rPr lang="en-US" dirty="0" smtClean="0"/>
              <a:t>40   (7.8</a:t>
            </a:r>
            <a:r>
              <a:rPr lang="en-US" dirty="0"/>
              <a:t>%)</a:t>
            </a:r>
          </a:p>
          <a:p>
            <a:endParaRPr lang="en-US" dirty="0"/>
          </a:p>
          <a:p>
            <a:r>
              <a:rPr lang="en-US" dirty="0" err="1"/>
              <a:t>Rurality</a:t>
            </a:r>
            <a:endParaRPr lang="en-US" dirty="0"/>
          </a:p>
          <a:p>
            <a:pPr lvl="1"/>
            <a:r>
              <a:rPr lang="en-US" dirty="0"/>
              <a:t>Rural 	  		 </a:t>
            </a:r>
            <a:r>
              <a:rPr lang="en-US" dirty="0" smtClean="0"/>
              <a:t> 61 </a:t>
            </a:r>
            <a:r>
              <a:rPr lang="en-US" dirty="0"/>
              <a:t>(11.9%)</a:t>
            </a:r>
          </a:p>
          <a:p>
            <a:pPr lvl="1"/>
            <a:r>
              <a:rPr lang="en-US" dirty="0"/>
              <a:t>Small city		</a:t>
            </a:r>
            <a:r>
              <a:rPr lang="en-US" dirty="0" smtClean="0"/>
              <a:t>	133 </a:t>
            </a:r>
            <a:r>
              <a:rPr lang="en-US" dirty="0"/>
              <a:t>(26.0%)</a:t>
            </a:r>
          </a:p>
          <a:p>
            <a:pPr lvl="1"/>
            <a:r>
              <a:rPr lang="en-US" dirty="0"/>
              <a:t>Suburb of larger city	150 (29.4%)</a:t>
            </a:r>
          </a:p>
          <a:p>
            <a:pPr lvl="1"/>
            <a:r>
              <a:rPr lang="en-US" dirty="0"/>
              <a:t>Medium-sized or large city </a:t>
            </a:r>
          </a:p>
          <a:p>
            <a:pPr lvl="1">
              <a:buNone/>
            </a:pPr>
            <a:r>
              <a:rPr lang="en-US" dirty="0"/>
              <a:t>      urban core 		167 (32.7%)</a:t>
            </a:r>
          </a:p>
          <a:p>
            <a:endParaRPr lang="en-US" dirty="0" smtClean="0"/>
          </a:p>
        </p:txBody>
      </p:sp>
    </p:spTree>
    <p:extLst>
      <p:ext uri="{BB962C8B-B14F-4D97-AF65-F5344CB8AC3E}">
        <p14:creationId xmlns:p14="http://schemas.microsoft.com/office/powerpoint/2010/main" xmlns="" val="107481369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
            <a:ext cx="9144000" cy="966950"/>
          </a:xfrm>
        </p:spPr>
        <p:txBody>
          <a:bodyPr>
            <a:normAutofit/>
          </a:bodyPr>
          <a:lstStyle/>
          <a:p>
            <a:r>
              <a:rPr lang="en-US" b="1" dirty="0" smtClean="0">
                <a:effectLst>
                  <a:outerShdw blurRad="38100" dist="38100" dir="2700000" algn="tl">
                    <a:srgbClr val="000000">
                      <a:alpha val="43137"/>
                    </a:srgbClr>
                  </a:outerShdw>
                </a:effectLst>
              </a:rPr>
              <a:t>Respondents’ Primary Practice Setting</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178676" y="1325563"/>
            <a:ext cx="4378084" cy="5532437"/>
          </a:xfrm>
        </p:spPr>
        <p:txBody>
          <a:bodyPr>
            <a:normAutofit fontScale="92500" lnSpcReduction="10000"/>
          </a:bodyPr>
          <a:lstStyle/>
          <a:p>
            <a:r>
              <a:rPr lang="en-US" sz="2000" dirty="0"/>
              <a:t>Large chain pharmacy		</a:t>
            </a:r>
            <a:endParaRPr lang="en-US" sz="2000" dirty="0" smtClean="0"/>
          </a:p>
          <a:p>
            <a:pPr>
              <a:buNone/>
            </a:pPr>
            <a:r>
              <a:rPr lang="en-US" sz="2000" dirty="0" smtClean="0"/>
              <a:t>     144 </a:t>
            </a:r>
            <a:r>
              <a:rPr lang="en-US" sz="2000" dirty="0"/>
              <a:t>(28.0%)</a:t>
            </a:r>
          </a:p>
          <a:p>
            <a:r>
              <a:rPr lang="en-US" sz="2000" dirty="0"/>
              <a:t>Hospital/health system (</a:t>
            </a:r>
            <a:r>
              <a:rPr lang="en-US" sz="2000" dirty="0" smtClean="0"/>
              <a:t>inpatient) 122 </a:t>
            </a:r>
            <a:r>
              <a:rPr lang="en-US" sz="2000" dirty="0"/>
              <a:t>(23.7%)</a:t>
            </a:r>
          </a:p>
          <a:p>
            <a:r>
              <a:rPr lang="en-US" sz="2000" dirty="0"/>
              <a:t>Mass merchandiser		</a:t>
            </a:r>
            <a:r>
              <a:rPr lang="en-US" sz="2000" dirty="0" smtClean="0"/>
              <a:t>     </a:t>
            </a:r>
            <a:r>
              <a:rPr lang="en-US" sz="2000" dirty="0"/>
              <a:t>46 </a:t>
            </a:r>
            <a:r>
              <a:rPr lang="en-US" sz="2000" dirty="0" smtClean="0"/>
              <a:t>(8.9</a:t>
            </a:r>
            <a:r>
              <a:rPr lang="en-US" sz="2000" dirty="0"/>
              <a:t>%)</a:t>
            </a:r>
          </a:p>
          <a:p>
            <a:r>
              <a:rPr lang="en-US" sz="2000" dirty="0"/>
              <a:t>Independent community </a:t>
            </a:r>
            <a:r>
              <a:rPr lang="en-US" sz="2000" dirty="0" smtClean="0"/>
              <a:t>pharmacy</a:t>
            </a:r>
            <a:r>
              <a:rPr lang="en-US" sz="2000" dirty="0"/>
              <a:t> </a:t>
            </a:r>
            <a:r>
              <a:rPr lang="en-US" sz="2000" dirty="0" smtClean="0"/>
              <a:t>             40 (7.8</a:t>
            </a:r>
            <a:r>
              <a:rPr lang="en-US" sz="2000" dirty="0"/>
              <a:t>%)</a:t>
            </a:r>
          </a:p>
          <a:p>
            <a:r>
              <a:rPr lang="en-US" sz="2000" dirty="0"/>
              <a:t>Supermarket </a:t>
            </a:r>
            <a:r>
              <a:rPr lang="en-US" sz="2000" dirty="0" smtClean="0"/>
              <a:t>pharmacy</a:t>
            </a:r>
          </a:p>
          <a:p>
            <a:pPr>
              <a:buNone/>
            </a:pPr>
            <a:r>
              <a:rPr lang="en-US" sz="2000" dirty="0" smtClean="0"/>
              <a:t>     35 (6.8</a:t>
            </a:r>
            <a:r>
              <a:rPr lang="en-US" sz="2000" dirty="0"/>
              <a:t>%)</a:t>
            </a:r>
          </a:p>
          <a:p>
            <a:r>
              <a:rPr lang="en-US" sz="2000" dirty="0"/>
              <a:t>Hospital/health system (outpatient</a:t>
            </a:r>
            <a:r>
              <a:rPr lang="en-US" sz="2000" dirty="0" smtClean="0"/>
              <a:t>)     22  (4.3</a:t>
            </a:r>
            <a:r>
              <a:rPr lang="en-US" sz="2000" dirty="0"/>
              <a:t>%)</a:t>
            </a:r>
          </a:p>
          <a:p>
            <a:r>
              <a:rPr lang="en-US" sz="2000" dirty="0"/>
              <a:t>Nursing home/long-term care	</a:t>
            </a:r>
            <a:r>
              <a:rPr lang="en-US" sz="2000" dirty="0" smtClean="0"/>
              <a:t>     </a:t>
            </a:r>
            <a:r>
              <a:rPr lang="en-US" sz="2000" dirty="0"/>
              <a:t>18 </a:t>
            </a:r>
            <a:r>
              <a:rPr lang="en-US" sz="2000" dirty="0" smtClean="0"/>
              <a:t>  (3.5</a:t>
            </a:r>
            <a:r>
              <a:rPr lang="en-US" sz="2000" dirty="0"/>
              <a:t>%)</a:t>
            </a:r>
          </a:p>
          <a:p>
            <a:r>
              <a:rPr lang="en-US" sz="2000" dirty="0"/>
              <a:t>Clinic-based pharmacy		  </a:t>
            </a:r>
            <a:endParaRPr lang="en-US" sz="2000" dirty="0" smtClean="0"/>
          </a:p>
          <a:p>
            <a:pPr>
              <a:buNone/>
            </a:pPr>
            <a:r>
              <a:rPr lang="en-US" sz="2000" dirty="0" smtClean="0"/>
              <a:t>     13   (2.5</a:t>
            </a:r>
            <a:r>
              <a:rPr lang="en-US" sz="2000" dirty="0"/>
              <a:t>%)</a:t>
            </a:r>
          </a:p>
          <a:p>
            <a:r>
              <a:rPr lang="en-US" sz="2000" dirty="0"/>
              <a:t>Home health/infusion		</a:t>
            </a:r>
            <a:r>
              <a:rPr lang="en-US" sz="2000" dirty="0" smtClean="0"/>
              <a:t>      </a:t>
            </a:r>
            <a:r>
              <a:rPr lang="en-US" sz="2000" dirty="0"/>
              <a:t>12 </a:t>
            </a:r>
            <a:r>
              <a:rPr lang="en-US" sz="2000" dirty="0" smtClean="0"/>
              <a:t>  (2.3%)</a:t>
            </a:r>
            <a:endParaRPr lang="en-US" sz="2000" dirty="0"/>
          </a:p>
        </p:txBody>
      </p:sp>
      <p:sp>
        <p:nvSpPr>
          <p:cNvPr id="5" name="Content Placeholder 2"/>
          <p:cNvSpPr txBox="1">
            <a:spLocks/>
          </p:cNvSpPr>
          <p:nvPr/>
        </p:nvSpPr>
        <p:spPr>
          <a:xfrm>
            <a:off x="4519456" y="1387366"/>
            <a:ext cx="4427221" cy="5470634"/>
          </a:xfrm>
          <a:prstGeom prst="rect">
            <a:avLst/>
          </a:prstGeom>
        </p:spPr>
        <p:txBody>
          <a:bodyPr vert="horz" lIns="88110" tIns="44056" rIns="88110" bIns="44056"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smtClean="0"/>
              <a:t>Mail order pharmacy	                              11   (2.1%)</a:t>
            </a:r>
          </a:p>
          <a:p>
            <a:r>
              <a:rPr lang="en-US" sz="2000" dirty="0" smtClean="0"/>
              <a:t>Specialty pharmacy	</a:t>
            </a:r>
            <a:r>
              <a:rPr lang="en-US" sz="2000" dirty="0"/>
              <a:t> </a:t>
            </a:r>
            <a:r>
              <a:rPr lang="en-US" sz="2000" dirty="0" smtClean="0"/>
              <a:t>                             11   (2.1%)</a:t>
            </a:r>
          </a:p>
          <a:p>
            <a:r>
              <a:rPr lang="en-US" sz="2000" dirty="0" smtClean="0"/>
              <a:t>Small chain pharmacy		</a:t>
            </a:r>
            <a:r>
              <a:rPr lang="en-US" sz="2000" dirty="0"/>
              <a:t> </a:t>
            </a:r>
            <a:r>
              <a:rPr lang="en-US" sz="2000" dirty="0" smtClean="0"/>
              <a:t>              08   (1.6%)</a:t>
            </a:r>
          </a:p>
          <a:p>
            <a:r>
              <a:rPr lang="en-US" sz="2000" dirty="0" smtClean="0"/>
              <a:t>Government/military		</a:t>
            </a:r>
            <a:r>
              <a:rPr lang="en-US" sz="2000" dirty="0"/>
              <a:t> </a:t>
            </a:r>
            <a:r>
              <a:rPr lang="en-US" sz="2000" dirty="0" smtClean="0"/>
              <a:t>              08   (1.6%)</a:t>
            </a:r>
          </a:p>
          <a:p>
            <a:r>
              <a:rPr lang="en-US" sz="2000" dirty="0" smtClean="0"/>
              <a:t>Ambulatory care (not a dispensing pharmacy)	                	               04   (0.8%)</a:t>
            </a:r>
          </a:p>
          <a:p>
            <a:r>
              <a:rPr lang="en-US" sz="2000" dirty="0" smtClean="0"/>
              <a:t>Other			</a:t>
            </a:r>
            <a:r>
              <a:rPr lang="en-US" sz="2000" dirty="0"/>
              <a:t> </a:t>
            </a:r>
            <a:r>
              <a:rPr lang="en-US" sz="2000" dirty="0" smtClean="0"/>
              <a:t>                                </a:t>
            </a:r>
          </a:p>
          <a:p>
            <a:pPr>
              <a:buNone/>
            </a:pPr>
            <a:r>
              <a:rPr lang="en-US" sz="2000" dirty="0" smtClean="0"/>
              <a:t> 	  08   (1.6%)</a:t>
            </a:r>
          </a:p>
          <a:p>
            <a:endParaRPr lang="en-US" sz="2000" dirty="0"/>
          </a:p>
        </p:txBody>
      </p:sp>
    </p:spTree>
    <p:extLst>
      <p:ext uri="{BB962C8B-B14F-4D97-AF65-F5344CB8AC3E}">
        <p14:creationId xmlns:p14="http://schemas.microsoft.com/office/powerpoint/2010/main" xmlns="" val="22820713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Requirement to Become Certified</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p:txBody>
          <a:bodyPr/>
          <a:lstStyle/>
          <a:p>
            <a:r>
              <a:rPr lang="en-US" dirty="0" smtClean="0"/>
              <a:t>Required for the current job, as a whole:</a:t>
            </a:r>
          </a:p>
          <a:p>
            <a:pPr lvl="1"/>
            <a:r>
              <a:rPr lang="en-US" dirty="0" smtClean="0"/>
              <a:t>358 (69.8%)</a:t>
            </a:r>
          </a:p>
          <a:p>
            <a:pPr lvl="1"/>
            <a:endParaRPr lang="en-US" dirty="0"/>
          </a:p>
          <a:p>
            <a:r>
              <a:rPr lang="en-US" dirty="0" smtClean="0"/>
              <a:t>Required by State:</a:t>
            </a:r>
          </a:p>
          <a:p>
            <a:pPr lvl="1"/>
            <a:r>
              <a:rPr lang="en-US" dirty="0" smtClean="0"/>
              <a:t>199 (39.4%)</a:t>
            </a:r>
          </a:p>
          <a:p>
            <a:pPr lvl="1"/>
            <a:endParaRPr lang="en-US" dirty="0"/>
          </a:p>
          <a:p>
            <a:r>
              <a:rPr lang="en-US" dirty="0" smtClean="0"/>
              <a:t>Required by employer:</a:t>
            </a:r>
          </a:p>
          <a:p>
            <a:pPr lvl="1"/>
            <a:r>
              <a:rPr lang="en-US" dirty="0" smtClean="0"/>
              <a:t>324 (63.2%)</a:t>
            </a:r>
            <a:endParaRPr lang="en-US" dirty="0"/>
          </a:p>
        </p:txBody>
      </p:sp>
    </p:spTree>
    <p:extLst>
      <p:ext uri="{BB962C8B-B14F-4D97-AF65-F5344CB8AC3E}">
        <p14:creationId xmlns:p14="http://schemas.microsoft.com/office/powerpoint/2010/main" xmlns="" val="25033575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2" y="3"/>
            <a:ext cx="9117330" cy="868362"/>
          </a:xfrm>
        </p:spPr>
        <p:txBody>
          <a:bodyPr>
            <a:normAutofit/>
          </a:bodyPr>
          <a:lstStyle/>
          <a:p>
            <a:r>
              <a:rPr lang="en-US" b="1" dirty="0" smtClean="0">
                <a:effectLst>
                  <a:outerShdw blurRad="38100" dist="38100" dir="2700000" algn="tl">
                    <a:srgbClr val="000000">
                      <a:alpha val="43137"/>
                    </a:srgbClr>
                  </a:outerShdw>
                </a:effectLst>
              </a:rPr>
              <a:t>Reasons for Becoming A Technician*</a:t>
            </a:r>
            <a:endParaRPr lang="en-US" b="1" dirty="0">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a:xfrm>
            <a:off x="2909341" y="5976708"/>
            <a:ext cx="3086101" cy="365125"/>
          </a:xfrm>
        </p:spPr>
        <p:txBody>
          <a:bodyPr/>
          <a:lstStyle/>
          <a:p>
            <a:r>
              <a:rPr lang="en-US" sz="1400" dirty="0" smtClean="0">
                <a:solidFill>
                  <a:schemeClr val="tx1"/>
                </a:solidFill>
              </a:rPr>
              <a:t>*Respondents could select up to 3 choices</a:t>
            </a:r>
            <a:endParaRPr lang="en-US" sz="1400" dirty="0">
              <a:solidFill>
                <a:schemeClr val="tx1"/>
              </a:solidFill>
            </a:endParaRPr>
          </a:p>
        </p:txBody>
      </p:sp>
      <p:sp>
        <p:nvSpPr>
          <p:cNvPr id="3" name="Content Placeholder 2"/>
          <p:cNvSpPr>
            <a:spLocks noGrp="1"/>
          </p:cNvSpPr>
          <p:nvPr>
            <p:ph sz="quarter" idx="1"/>
          </p:nvPr>
        </p:nvSpPr>
        <p:spPr>
          <a:xfrm>
            <a:off x="199697" y="1513490"/>
            <a:ext cx="8755117" cy="4918842"/>
          </a:xfrm>
        </p:spPr>
        <p:txBody>
          <a:bodyPr>
            <a:noAutofit/>
          </a:bodyPr>
          <a:lstStyle/>
          <a:p>
            <a:pPr lvl="8">
              <a:buNone/>
            </a:pPr>
            <a:r>
              <a:rPr lang="en-US" sz="1500" dirty="0"/>
              <a:t>	</a:t>
            </a:r>
            <a:r>
              <a:rPr lang="en-US" sz="1500" dirty="0" smtClean="0"/>
              <a:t>	                   </a:t>
            </a:r>
            <a:r>
              <a:rPr lang="en-US" sz="1500" b="1" dirty="0" smtClean="0"/>
              <a:t>Community   Hospital</a:t>
            </a:r>
            <a:r>
              <a:rPr lang="en-US" sz="1500" b="1" dirty="0"/>
              <a:t>	  </a:t>
            </a:r>
            <a:r>
              <a:rPr lang="en-US" sz="1500" b="1" dirty="0" smtClean="0"/>
              <a:t>     All</a:t>
            </a:r>
          </a:p>
          <a:p>
            <a:pPr lvl="8">
              <a:buNone/>
            </a:pPr>
            <a:endParaRPr lang="en-US" sz="1500" b="1" dirty="0"/>
          </a:p>
          <a:p>
            <a:pPr>
              <a:buNone/>
            </a:pPr>
            <a:r>
              <a:rPr lang="en-US" sz="1500" b="1" i="1" dirty="0"/>
              <a:t>General interest in pharmacy and/or </a:t>
            </a:r>
            <a:endParaRPr lang="en-US" sz="1500" b="1" i="1" dirty="0" smtClean="0"/>
          </a:p>
          <a:p>
            <a:pPr>
              <a:buNone/>
            </a:pPr>
            <a:r>
              <a:rPr lang="en-US" sz="1500" b="1" i="1" dirty="0" smtClean="0"/>
              <a:t>health </a:t>
            </a:r>
            <a:r>
              <a:rPr lang="en-US" sz="1500" b="1" i="1" dirty="0"/>
              <a:t>care </a:t>
            </a:r>
            <a:r>
              <a:rPr lang="en-US" sz="1500" b="1" i="1" dirty="0" smtClean="0"/>
              <a:t> career  		</a:t>
            </a:r>
            <a:r>
              <a:rPr lang="en-US" sz="1500" dirty="0" smtClean="0"/>
              <a:t>188 </a:t>
            </a:r>
            <a:r>
              <a:rPr lang="en-US" sz="1500" dirty="0"/>
              <a:t>(67.4%)  </a:t>
            </a:r>
            <a:r>
              <a:rPr lang="en-US" sz="1500" dirty="0" smtClean="0"/>
              <a:t>       97 </a:t>
            </a:r>
            <a:r>
              <a:rPr lang="en-US" sz="1500" dirty="0"/>
              <a:t>(64.5</a:t>
            </a:r>
            <a:r>
              <a:rPr lang="en-US" sz="1500" dirty="0" smtClean="0"/>
              <a:t>%)</a:t>
            </a:r>
            <a:r>
              <a:rPr lang="en-US" sz="1500" dirty="0"/>
              <a:t>  </a:t>
            </a:r>
            <a:r>
              <a:rPr lang="en-US" sz="1500" dirty="0" smtClean="0"/>
              <a:t>                333 (65.7%)</a:t>
            </a:r>
          </a:p>
          <a:p>
            <a:pPr>
              <a:buNone/>
            </a:pPr>
            <a:endParaRPr lang="en-US" sz="1500" dirty="0"/>
          </a:p>
          <a:p>
            <a:pPr>
              <a:buNone/>
            </a:pPr>
            <a:r>
              <a:rPr lang="en-US" sz="1500" b="1" i="1" dirty="0"/>
              <a:t>Recommendation of a friend, colleague, </a:t>
            </a:r>
            <a:endParaRPr lang="en-US" sz="1500" b="1" i="1" dirty="0" smtClean="0"/>
          </a:p>
          <a:p>
            <a:pPr>
              <a:buNone/>
            </a:pPr>
            <a:r>
              <a:rPr lang="en-US" sz="1500" b="1" i="1" dirty="0" smtClean="0"/>
              <a:t>or family member</a:t>
            </a:r>
            <a:r>
              <a:rPr lang="en-US" sz="1500" b="1" i="1" dirty="0"/>
              <a:t>	</a:t>
            </a:r>
            <a:r>
              <a:rPr lang="en-US" sz="1500" b="1" i="1" dirty="0" smtClean="0"/>
              <a:t>		   </a:t>
            </a:r>
            <a:r>
              <a:rPr lang="en-US" sz="1500" dirty="0" smtClean="0"/>
              <a:t>71 </a:t>
            </a:r>
            <a:r>
              <a:rPr lang="en-US" sz="1500" dirty="0"/>
              <a:t>(24.8</a:t>
            </a:r>
            <a:r>
              <a:rPr lang="en-US" sz="1500" dirty="0" smtClean="0"/>
              <a:t>%)         35 </a:t>
            </a:r>
            <a:r>
              <a:rPr lang="en-US" sz="1500" dirty="0"/>
              <a:t>(24.3%)      </a:t>
            </a:r>
            <a:r>
              <a:rPr lang="en-US" sz="1500" dirty="0" smtClean="0"/>
              <a:t>            127 </a:t>
            </a:r>
            <a:r>
              <a:rPr lang="en-US" sz="1500" dirty="0"/>
              <a:t>(24.6</a:t>
            </a:r>
            <a:r>
              <a:rPr lang="en-US" sz="1500" dirty="0" smtClean="0"/>
              <a:t>%)</a:t>
            </a:r>
          </a:p>
          <a:p>
            <a:pPr>
              <a:buNone/>
            </a:pPr>
            <a:endParaRPr lang="en-US" sz="1500" dirty="0"/>
          </a:p>
          <a:p>
            <a:pPr>
              <a:buNone/>
            </a:pPr>
            <a:r>
              <a:rPr lang="en-US" sz="1500" b="1" i="1" dirty="0"/>
              <a:t>Recruitment or encouragement by </a:t>
            </a:r>
            <a:endParaRPr lang="en-US" sz="1500" b="1" i="1" dirty="0" smtClean="0"/>
          </a:p>
          <a:p>
            <a:pPr>
              <a:buNone/>
            </a:pPr>
            <a:r>
              <a:rPr lang="en-US" sz="1500" b="1" i="1" dirty="0" smtClean="0"/>
              <a:t>a </a:t>
            </a:r>
            <a:r>
              <a:rPr lang="en-US" sz="1500" b="1" i="1" dirty="0"/>
              <a:t>pharmacist	</a:t>
            </a:r>
            <a:r>
              <a:rPr lang="en-US" sz="1500" b="1" i="1" dirty="0" smtClean="0"/>
              <a:t>    		    </a:t>
            </a:r>
            <a:r>
              <a:rPr lang="en-US" sz="1500" dirty="0" smtClean="0"/>
              <a:t>49 </a:t>
            </a:r>
            <a:r>
              <a:rPr lang="en-US" sz="1500" dirty="0"/>
              <a:t>(17.1</a:t>
            </a:r>
            <a:r>
              <a:rPr lang="en-US" sz="1500" dirty="0" smtClean="0"/>
              <a:t>%)         21 </a:t>
            </a:r>
            <a:r>
              <a:rPr lang="en-US" sz="1500" dirty="0"/>
              <a:t>(14.6%)        </a:t>
            </a:r>
            <a:r>
              <a:rPr lang="en-US" sz="1500" dirty="0" smtClean="0"/>
              <a:t>            77 </a:t>
            </a:r>
            <a:r>
              <a:rPr lang="en-US" sz="1500" dirty="0"/>
              <a:t>(14.9</a:t>
            </a:r>
            <a:r>
              <a:rPr lang="en-US" sz="1500" dirty="0" smtClean="0"/>
              <a:t>%)</a:t>
            </a:r>
          </a:p>
          <a:p>
            <a:pPr>
              <a:buNone/>
            </a:pPr>
            <a:endParaRPr lang="en-US" sz="1500" dirty="0"/>
          </a:p>
          <a:p>
            <a:pPr>
              <a:buNone/>
            </a:pPr>
            <a:r>
              <a:rPr lang="en-US" sz="1500" b="1" i="1" dirty="0"/>
              <a:t>Work schedule/flexibility	</a:t>
            </a:r>
            <a:r>
              <a:rPr lang="en-US" sz="1500" dirty="0"/>
              <a:t>	  </a:t>
            </a:r>
            <a:r>
              <a:rPr lang="en-US" sz="1500" dirty="0" smtClean="0"/>
              <a:t> 40 </a:t>
            </a:r>
            <a:r>
              <a:rPr lang="en-US" sz="1500" dirty="0"/>
              <a:t>(14.0</a:t>
            </a:r>
            <a:r>
              <a:rPr lang="en-US" sz="1500" dirty="0" smtClean="0"/>
              <a:t>%)         15 </a:t>
            </a:r>
            <a:r>
              <a:rPr lang="en-US" sz="1500" dirty="0"/>
              <a:t>(10.4%)       </a:t>
            </a:r>
            <a:r>
              <a:rPr lang="en-US" sz="1500" dirty="0" smtClean="0"/>
              <a:t>             63 </a:t>
            </a:r>
            <a:r>
              <a:rPr lang="en-US" sz="1500" dirty="0"/>
              <a:t>(12.2</a:t>
            </a:r>
            <a:r>
              <a:rPr lang="en-US" sz="1500" dirty="0" smtClean="0"/>
              <a:t>%)</a:t>
            </a:r>
          </a:p>
          <a:p>
            <a:pPr>
              <a:buNone/>
            </a:pPr>
            <a:endParaRPr lang="en-US" sz="1500" dirty="0"/>
          </a:p>
          <a:p>
            <a:pPr>
              <a:buNone/>
            </a:pPr>
            <a:r>
              <a:rPr lang="en-US" sz="1500" b="1" i="1" dirty="0"/>
              <a:t>Salary</a:t>
            </a:r>
            <a:r>
              <a:rPr lang="en-US" sz="1500" dirty="0"/>
              <a:t>				</a:t>
            </a:r>
            <a:r>
              <a:rPr lang="en-US" sz="1500" dirty="0" smtClean="0"/>
              <a:t>    41 </a:t>
            </a:r>
            <a:r>
              <a:rPr lang="en-US" sz="1500" dirty="0"/>
              <a:t>(14.3</a:t>
            </a:r>
            <a:r>
              <a:rPr lang="en-US" sz="1500" dirty="0" smtClean="0"/>
              <a:t>%)         19 </a:t>
            </a:r>
            <a:r>
              <a:rPr lang="en-US" sz="1500" dirty="0"/>
              <a:t>(13.2%)	</a:t>
            </a:r>
            <a:r>
              <a:rPr lang="en-US" sz="1500" dirty="0" smtClean="0"/>
              <a:t>          83 </a:t>
            </a:r>
            <a:r>
              <a:rPr lang="en-US" sz="1500" dirty="0"/>
              <a:t>(16.1</a:t>
            </a:r>
            <a:r>
              <a:rPr lang="en-US" sz="1500" dirty="0" smtClean="0"/>
              <a:t>%)</a:t>
            </a:r>
          </a:p>
          <a:p>
            <a:pPr>
              <a:buNone/>
            </a:pPr>
            <a:endParaRPr lang="en-US" sz="1500" dirty="0"/>
          </a:p>
          <a:p>
            <a:pPr>
              <a:buNone/>
            </a:pPr>
            <a:r>
              <a:rPr lang="en-US" sz="1500" b="1" i="1" dirty="0" smtClean="0"/>
              <a:t>Benefits</a:t>
            </a:r>
            <a:r>
              <a:rPr lang="en-US" sz="1500" dirty="0" smtClean="0"/>
              <a:t>				    19   (6.6%)         22 (15.3%)      	          51 (09.9%)</a:t>
            </a:r>
          </a:p>
        </p:txBody>
      </p:sp>
    </p:spTree>
    <p:extLst>
      <p:ext uri="{BB962C8B-B14F-4D97-AF65-F5344CB8AC3E}">
        <p14:creationId xmlns:p14="http://schemas.microsoft.com/office/powerpoint/2010/main" xmlns="" val="278331070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Reasons for Becoming a Technician</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p:txBody>
          <a:bodyPr>
            <a:normAutofit/>
          </a:bodyPr>
          <a:lstStyle/>
          <a:p>
            <a:pPr>
              <a:buNone/>
            </a:pPr>
            <a:r>
              <a:rPr lang="en-US" sz="1900" b="1" i="1" dirty="0" smtClean="0"/>
              <a:t>Fulfilling career</a:t>
            </a:r>
            <a:r>
              <a:rPr lang="en-US" sz="1900" dirty="0" smtClean="0"/>
              <a:t>	             	41 (14.3%)         20 (13.9%)   75 (14.6%)</a:t>
            </a:r>
          </a:p>
          <a:p>
            <a:pPr>
              <a:buNone/>
            </a:pPr>
            <a:endParaRPr lang="en-US" sz="1900" dirty="0" smtClean="0"/>
          </a:p>
          <a:p>
            <a:pPr>
              <a:buNone/>
            </a:pPr>
            <a:r>
              <a:rPr lang="en-US" sz="1900" b="1" i="1" dirty="0" smtClean="0"/>
              <a:t>Exposure by working at a </a:t>
            </a:r>
          </a:p>
          <a:p>
            <a:pPr>
              <a:buNone/>
            </a:pPr>
            <a:r>
              <a:rPr lang="en-US" sz="1900" b="1" i="1" dirty="0" smtClean="0"/>
              <a:t>different job in a pharmacy </a:t>
            </a:r>
          </a:p>
          <a:p>
            <a:pPr>
              <a:buNone/>
            </a:pPr>
            <a:r>
              <a:rPr lang="en-US" sz="1900" b="1" i="1" dirty="0" smtClean="0"/>
              <a:t>organization 		     	</a:t>
            </a:r>
            <a:r>
              <a:rPr lang="en-US" sz="1900" dirty="0" smtClean="0"/>
              <a:t>39 (13.6%)         25 (17.4%)   76 (14.8%)</a:t>
            </a:r>
          </a:p>
          <a:p>
            <a:pPr>
              <a:buNone/>
            </a:pPr>
            <a:endParaRPr lang="en-US" sz="1900" dirty="0" smtClean="0"/>
          </a:p>
          <a:p>
            <a:pPr>
              <a:buNone/>
            </a:pPr>
            <a:r>
              <a:rPr lang="en-US" sz="1900" b="1" i="1" dirty="0" smtClean="0"/>
              <a:t>Work at a previous employer, </a:t>
            </a:r>
          </a:p>
          <a:p>
            <a:pPr>
              <a:buNone/>
            </a:pPr>
            <a:r>
              <a:rPr lang="en-US" sz="1900" b="1" i="1" dirty="0" smtClean="0"/>
              <a:t>technician-related</a:t>
            </a:r>
            <a:r>
              <a:rPr lang="en-US" sz="1900" dirty="0" smtClean="0"/>
              <a:t>	     	17  (5.9%)             9  (6.3%)    35 (06.8%)</a:t>
            </a:r>
          </a:p>
          <a:p>
            <a:pPr>
              <a:buNone/>
            </a:pPr>
            <a:endParaRPr lang="en-US" sz="1900" dirty="0" smtClean="0"/>
          </a:p>
          <a:p>
            <a:pPr>
              <a:buNone/>
            </a:pPr>
            <a:r>
              <a:rPr lang="en-US" sz="1900" b="1" i="1" dirty="0" smtClean="0"/>
              <a:t>An opportunity to serve </a:t>
            </a:r>
          </a:p>
          <a:p>
            <a:pPr>
              <a:buNone/>
            </a:pPr>
            <a:r>
              <a:rPr lang="en-US" sz="1900" b="1" i="1" dirty="0" smtClean="0"/>
              <a:t>the public	</a:t>
            </a:r>
            <a:r>
              <a:rPr lang="en-US" sz="1900" dirty="0" smtClean="0"/>
              <a:t>	     	45 (15.7%)         19 (13.2%)      72 (14.0%)</a:t>
            </a:r>
          </a:p>
          <a:p>
            <a:pPr>
              <a:buNone/>
            </a:pPr>
            <a:endParaRPr lang="en-US" sz="1900" b="1" i="1" dirty="0" smtClean="0"/>
          </a:p>
          <a:p>
            <a:pPr>
              <a:buNone/>
            </a:pPr>
            <a:r>
              <a:rPr lang="en-US" sz="1900" b="1" i="1" dirty="0" smtClean="0"/>
              <a:t>A desire to help people            </a:t>
            </a:r>
            <a:r>
              <a:rPr lang="en-US" sz="1900" dirty="0" smtClean="0"/>
              <a:t>121 (42.3%)         46 (31.9%)     96 (38.0%)</a:t>
            </a:r>
          </a:p>
          <a:p>
            <a:endParaRPr lang="en-US"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
            <a:ext cx="9144000" cy="830315"/>
          </a:xfrm>
        </p:spPr>
        <p:txBody>
          <a:bodyPr/>
          <a:lstStyle/>
          <a:p>
            <a:r>
              <a:rPr lang="en-US" dirty="0" smtClean="0">
                <a:effectLst>
                  <a:outerShdw blurRad="38100" dist="38100" dir="2700000" algn="tl">
                    <a:srgbClr val="000000">
                      <a:alpha val="43137"/>
                    </a:srgbClr>
                  </a:outerShdw>
                </a:effectLst>
              </a:rPr>
              <a:t>Respondents’ Method of Training</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520268" y="1460938"/>
            <a:ext cx="8287401" cy="5118537"/>
          </a:xfrm>
        </p:spPr>
        <p:txBody>
          <a:bodyPr>
            <a:normAutofit fontScale="25000" lnSpcReduction="20000"/>
          </a:bodyPr>
          <a:lstStyle/>
          <a:p>
            <a:pPr marL="0" indent="0">
              <a:lnSpc>
                <a:spcPct val="120000"/>
              </a:lnSpc>
              <a:buNone/>
            </a:pPr>
            <a:r>
              <a:rPr lang="en-US" sz="4200" dirty="0"/>
              <a:t>			</a:t>
            </a:r>
            <a:r>
              <a:rPr lang="en-US" sz="4200" dirty="0" smtClean="0"/>
              <a:t>	</a:t>
            </a:r>
            <a:r>
              <a:rPr lang="en-US" sz="5400" b="1" dirty="0" smtClean="0"/>
              <a:t>Community</a:t>
            </a:r>
            <a:r>
              <a:rPr lang="en-US" sz="5400" b="1" dirty="0"/>
              <a:t>	    </a:t>
            </a:r>
            <a:r>
              <a:rPr lang="en-US" sz="5400" b="1" dirty="0" smtClean="0"/>
              <a:t>   Hospital              All</a:t>
            </a:r>
            <a:endParaRPr lang="en-US" sz="5400" b="1" dirty="0"/>
          </a:p>
          <a:p>
            <a:pPr marL="0" indent="0">
              <a:lnSpc>
                <a:spcPct val="120000"/>
              </a:lnSpc>
              <a:buNone/>
            </a:pPr>
            <a:endParaRPr lang="en-US" sz="4200" dirty="0"/>
          </a:p>
          <a:p>
            <a:pPr marL="0" indent="0">
              <a:lnSpc>
                <a:spcPct val="120000"/>
              </a:lnSpc>
              <a:buNone/>
            </a:pPr>
            <a:r>
              <a:rPr lang="en-US" sz="5400" b="1" i="1" dirty="0" smtClean="0"/>
              <a:t>OJT from </a:t>
            </a:r>
            <a:r>
              <a:rPr lang="en-US" sz="5400" b="1" i="1" dirty="0"/>
              <a:t>employer</a:t>
            </a:r>
            <a:r>
              <a:rPr lang="en-US" sz="5400" dirty="0"/>
              <a:t>			</a:t>
            </a:r>
            <a:r>
              <a:rPr lang="en-US" sz="5400" dirty="0" smtClean="0"/>
              <a:t>233 </a:t>
            </a:r>
            <a:r>
              <a:rPr lang="en-US" sz="5400" dirty="0"/>
              <a:t>(81.5</a:t>
            </a:r>
            <a:r>
              <a:rPr lang="en-US" sz="5400" dirty="0" smtClean="0"/>
              <a:t>%)        104 </a:t>
            </a:r>
            <a:r>
              <a:rPr lang="en-US" sz="5400" dirty="0"/>
              <a:t>(72.2%)   </a:t>
            </a:r>
            <a:r>
              <a:rPr lang="en-US" sz="5400" dirty="0" smtClean="0"/>
              <a:t>      395 </a:t>
            </a:r>
            <a:r>
              <a:rPr lang="en-US" sz="5400" dirty="0"/>
              <a:t>(76.6%)</a:t>
            </a:r>
          </a:p>
          <a:p>
            <a:pPr marL="0" indent="0">
              <a:lnSpc>
                <a:spcPct val="120000"/>
              </a:lnSpc>
              <a:buNone/>
            </a:pPr>
            <a:r>
              <a:rPr lang="en-US" sz="5400" b="1" i="1" dirty="0" smtClean="0"/>
              <a:t>Self-guided </a:t>
            </a:r>
            <a:r>
              <a:rPr lang="en-US" sz="5400" b="1" i="1" dirty="0"/>
              <a:t>training</a:t>
            </a:r>
            <a:r>
              <a:rPr lang="en-US" sz="5400" dirty="0"/>
              <a:t>		</a:t>
            </a:r>
            <a:r>
              <a:rPr lang="en-US" sz="5400" dirty="0" smtClean="0"/>
              <a:t>105 </a:t>
            </a:r>
            <a:r>
              <a:rPr lang="en-US" sz="5400" dirty="0"/>
              <a:t>(36.7</a:t>
            </a:r>
            <a:r>
              <a:rPr lang="en-US" sz="5400" dirty="0" smtClean="0"/>
              <a:t>%)           40 </a:t>
            </a:r>
            <a:r>
              <a:rPr lang="en-US" sz="5400" dirty="0"/>
              <a:t>(27.8%)    </a:t>
            </a:r>
            <a:r>
              <a:rPr lang="en-US" sz="5400" dirty="0" smtClean="0"/>
              <a:t>     </a:t>
            </a:r>
            <a:r>
              <a:rPr lang="en-US" sz="5400" dirty="0"/>
              <a:t>168 (32.6%)</a:t>
            </a:r>
          </a:p>
          <a:p>
            <a:pPr marL="0" indent="0">
              <a:lnSpc>
                <a:spcPct val="120000"/>
              </a:lnSpc>
              <a:buNone/>
            </a:pPr>
            <a:r>
              <a:rPr lang="en-US" sz="5400" b="1" i="1" dirty="0" smtClean="0"/>
              <a:t>Structured </a:t>
            </a:r>
            <a:r>
              <a:rPr lang="en-US" sz="5400" b="1" i="1" dirty="0"/>
              <a:t>training program from </a:t>
            </a:r>
            <a:endParaRPr lang="en-US" sz="5400" b="1" i="1" dirty="0" smtClean="0"/>
          </a:p>
          <a:p>
            <a:pPr marL="0" indent="0">
              <a:lnSpc>
                <a:spcPct val="120000"/>
              </a:lnSpc>
              <a:buNone/>
            </a:pPr>
            <a:r>
              <a:rPr lang="en-US" sz="5400" b="1" i="1" dirty="0" smtClean="0"/>
              <a:t>employer</a:t>
            </a:r>
            <a:r>
              <a:rPr lang="en-US" sz="5400" b="1" i="1" dirty="0"/>
              <a:t>, </a:t>
            </a:r>
            <a:r>
              <a:rPr lang="en-US" sz="5400" b="1" i="1" dirty="0" smtClean="0"/>
              <a:t>unaccredited</a:t>
            </a:r>
            <a:r>
              <a:rPr lang="en-US" sz="5400" dirty="0" smtClean="0"/>
              <a:t>  	 	   46 </a:t>
            </a:r>
            <a:r>
              <a:rPr lang="en-US" sz="5400" dirty="0"/>
              <a:t>(16.1</a:t>
            </a:r>
            <a:r>
              <a:rPr lang="en-US" sz="5400" dirty="0" smtClean="0"/>
              <a:t>%)           </a:t>
            </a:r>
            <a:r>
              <a:rPr lang="en-US" sz="5400" dirty="0"/>
              <a:t>17 (11.8</a:t>
            </a:r>
            <a:r>
              <a:rPr lang="en-US" sz="5400" dirty="0" smtClean="0"/>
              <a:t>%)           </a:t>
            </a:r>
            <a:r>
              <a:rPr lang="en-US" sz="5400" dirty="0"/>
              <a:t>75 (14.5%)</a:t>
            </a:r>
          </a:p>
          <a:p>
            <a:pPr marL="0" indent="0">
              <a:lnSpc>
                <a:spcPct val="120000"/>
              </a:lnSpc>
              <a:buNone/>
            </a:pPr>
            <a:r>
              <a:rPr lang="en-US" sz="5400" b="1" i="1" dirty="0" smtClean="0"/>
              <a:t>Structured </a:t>
            </a:r>
            <a:r>
              <a:rPr lang="en-US" sz="5400" b="1" i="1" dirty="0"/>
              <a:t>training program from </a:t>
            </a:r>
            <a:endParaRPr lang="en-US" sz="5400" b="1" i="1" dirty="0" smtClean="0"/>
          </a:p>
          <a:p>
            <a:pPr marL="0" indent="0">
              <a:lnSpc>
                <a:spcPct val="120000"/>
              </a:lnSpc>
              <a:buNone/>
            </a:pPr>
            <a:r>
              <a:rPr lang="en-US" sz="5400" b="1" i="1" dirty="0" smtClean="0"/>
              <a:t>employer, accredited</a:t>
            </a:r>
            <a:r>
              <a:rPr lang="en-US" sz="5400" dirty="0"/>
              <a:t>	  </a:t>
            </a:r>
            <a:r>
              <a:rPr lang="en-US" sz="5400" dirty="0" smtClean="0"/>
              <a:t>	    26  (9.1%)           </a:t>
            </a:r>
            <a:r>
              <a:rPr lang="en-US" sz="5400" dirty="0"/>
              <a:t>10 </a:t>
            </a:r>
            <a:r>
              <a:rPr lang="en-US" sz="5400" dirty="0" smtClean="0"/>
              <a:t>  (6.9</a:t>
            </a:r>
            <a:r>
              <a:rPr lang="en-US" sz="5400" dirty="0"/>
              <a:t>%)	</a:t>
            </a:r>
            <a:r>
              <a:rPr lang="en-US" sz="5400" dirty="0" smtClean="0"/>
              <a:t> 43 (8.3</a:t>
            </a:r>
            <a:r>
              <a:rPr lang="en-US" sz="5400" dirty="0"/>
              <a:t>%)</a:t>
            </a:r>
          </a:p>
          <a:p>
            <a:pPr marL="0" indent="0">
              <a:lnSpc>
                <a:spcPct val="120000"/>
              </a:lnSpc>
              <a:buNone/>
            </a:pPr>
            <a:r>
              <a:rPr lang="en-US" sz="5400" b="1" i="1" dirty="0" smtClean="0"/>
              <a:t>Structured </a:t>
            </a:r>
            <a:r>
              <a:rPr lang="en-US" sz="5400" b="1" i="1" dirty="0"/>
              <a:t>training program from, </a:t>
            </a:r>
            <a:endParaRPr lang="en-US" sz="5400" b="1" i="1" dirty="0" smtClean="0"/>
          </a:p>
          <a:p>
            <a:pPr marL="0" indent="0">
              <a:lnSpc>
                <a:spcPct val="120000"/>
              </a:lnSpc>
              <a:buNone/>
            </a:pPr>
            <a:r>
              <a:rPr lang="en-US" sz="5400" b="1" i="1" dirty="0" smtClean="0"/>
              <a:t>unsure of accreditation status</a:t>
            </a:r>
            <a:r>
              <a:rPr lang="en-US" sz="5400" b="1" i="1" dirty="0"/>
              <a:t>	</a:t>
            </a:r>
            <a:r>
              <a:rPr lang="en-US" sz="5400" b="1" i="1" dirty="0" smtClean="0"/>
              <a:t>    </a:t>
            </a:r>
            <a:r>
              <a:rPr lang="en-US" sz="5400" dirty="0" smtClean="0"/>
              <a:t>19  (6.6%)             6   (4.2</a:t>
            </a:r>
            <a:r>
              <a:rPr lang="en-US" sz="5400" dirty="0"/>
              <a:t>%)	  </a:t>
            </a:r>
            <a:r>
              <a:rPr lang="en-US" sz="5400" dirty="0" smtClean="0"/>
              <a:t>29 (5.6</a:t>
            </a:r>
            <a:r>
              <a:rPr lang="en-US" sz="5400" dirty="0"/>
              <a:t>%)				 					</a:t>
            </a:r>
            <a:r>
              <a:rPr lang="en-US" sz="5400" dirty="0" smtClean="0"/>
              <a:t> </a:t>
            </a:r>
            <a:endParaRPr lang="en-US" sz="5400" dirty="0"/>
          </a:p>
          <a:p>
            <a:pPr marL="0" indent="0">
              <a:lnSpc>
                <a:spcPct val="120000"/>
              </a:lnSpc>
              <a:buNone/>
            </a:pPr>
            <a:r>
              <a:rPr lang="en-US" sz="5400" b="1" i="1" dirty="0"/>
              <a:t>Standalone training program </a:t>
            </a:r>
            <a:endParaRPr lang="en-US" sz="5400" b="1" i="1" dirty="0" smtClean="0"/>
          </a:p>
          <a:p>
            <a:pPr marL="0" indent="0">
              <a:lnSpc>
                <a:spcPct val="120000"/>
              </a:lnSpc>
              <a:buNone/>
            </a:pPr>
            <a:r>
              <a:rPr lang="en-US" sz="5400" b="1" i="1" dirty="0" smtClean="0"/>
              <a:t>(</a:t>
            </a:r>
            <a:r>
              <a:rPr lang="en-US" sz="5400" b="1" i="1" dirty="0"/>
              <a:t>vocational school</a:t>
            </a:r>
            <a:r>
              <a:rPr lang="en-US" sz="5400" b="1" i="1" dirty="0" smtClean="0"/>
              <a:t>), unaccredited	      </a:t>
            </a:r>
            <a:r>
              <a:rPr lang="en-US" sz="5400" dirty="0" smtClean="0"/>
              <a:t>17  (5.9%)              8  (5.6</a:t>
            </a:r>
            <a:r>
              <a:rPr lang="en-US" sz="5400" dirty="0"/>
              <a:t>%)	</a:t>
            </a:r>
            <a:r>
              <a:rPr lang="en-US" sz="5400" dirty="0" smtClean="0"/>
              <a:t>   29 (5.6%)</a:t>
            </a:r>
          </a:p>
          <a:p>
            <a:pPr marL="0" indent="0">
              <a:lnSpc>
                <a:spcPct val="120000"/>
              </a:lnSpc>
              <a:buNone/>
            </a:pPr>
            <a:r>
              <a:rPr lang="en-US" sz="5400" b="1" i="1" dirty="0" smtClean="0"/>
              <a:t>Standalone training program </a:t>
            </a:r>
          </a:p>
          <a:p>
            <a:pPr marL="0" indent="0">
              <a:lnSpc>
                <a:spcPct val="120000"/>
              </a:lnSpc>
              <a:buNone/>
            </a:pPr>
            <a:r>
              <a:rPr lang="en-US" sz="5400" b="1" i="1" dirty="0" smtClean="0"/>
              <a:t>(vocational school), Accredited	      </a:t>
            </a:r>
            <a:r>
              <a:rPr lang="en-US" sz="5400" dirty="0" smtClean="0"/>
              <a:t>46 </a:t>
            </a:r>
            <a:r>
              <a:rPr lang="en-US" sz="5400" dirty="0"/>
              <a:t>(16.1</a:t>
            </a:r>
            <a:r>
              <a:rPr lang="en-US" sz="5400" dirty="0" smtClean="0"/>
              <a:t>%)          27 </a:t>
            </a:r>
            <a:r>
              <a:rPr lang="en-US" sz="5400" dirty="0"/>
              <a:t>(18.8%)	</a:t>
            </a:r>
            <a:r>
              <a:rPr lang="en-US" sz="5400" dirty="0" smtClean="0"/>
              <a:t>  </a:t>
            </a:r>
            <a:r>
              <a:rPr lang="en-US" sz="5400" dirty="0"/>
              <a:t>89 (17.2%)</a:t>
            </a:r>
          </a:p>
          <a:p>
            <a:pPr marL="0" indent="0">
              <a:lnSpc>
                <a:spcPct val="120000"/>
              </a:lnSpc>
              <a:buNone/>
            </a:pPr>
            <a:r>
              <a:rPr lang="en-US" sz="5400" b="1" i="1" dirty="0" smtClean="0"/>
              <a:t>Standalone training program, </a:t>
            </a:r>
          </a:p>
          <a:p>
            <a:pPr marL="0" indent="0">
              <a:lnSpc>
                <a:spcPct val="120000"/>
              </a:lnSpc>
              <a:buNone/>
            </a:pPr>
            <a:r>
              <a:rPr lang="en-US" sz="5400" b="1" i="1" dirty="0" smtClean="0"/>
              <a:t>unsure of accreditation 		      </a:t>
            </a:r>
            <a:r>
              <a:rPr lang="en-US" sz="5400" dirty="0" smtClean="0"/>
              <a:t>24  (8.4%)          </a:t>
            </a:r>
            <a:r>
              <a:rPr lang="en-US" sz="5400" dirty="0"/>
              <a:t>20 (13.9</a:t>
            </a:r>
            <a:r>
              <a:rPr lang="en-US" sz="5400" dirty="0" smtClean="0"/>
              <a:t>%)             </a:t>
            </a:r>
            <a:r>
              <a:rPr lang="en-US" sz="5400" dirty="0"/>
              <a:t>53 (10.3%)</a:t>
            </a:r>
          </a:p>
          <a:p>
            <a:pPr marL="0" indent="0">
              <a:buNone/>
            </a:pPr>
            <a:endParaRPr lang="en-US" sz="5400" dirty="0"/>
          </a:p>
        </p:txBody>
      </p:sp>
    </p:spTree>
    <p:extLst>
      <p:ext uri="{BB962C8B-B14F-4D97-AF65-F5344CB8AC3E}">
        <p14:creationId xmlns:p14="http://schemas.microsoft.com/office/powerpoint/2010/main" xmlns="" val="385273354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
            <a:ext cx="9144000" cy="1114088"/>
          </a:xfrm>
        </p:spPr>
        <p:txBody>
          <a:bodyPr>
            <a:normAutofit/>
          </a:bodyPr>
          <a:lstStyle/>
          <a:p>
            <a:r>
              <a:rPr lang="en-US" sz="2800" b="1" dirty="0">
                <a:effectLst>
                  <a:outerShdw blurRad="38100" dist="38100" dir="2700000" algn="tl">
                    <a:srgbClr val="000000">
                      <a:alpha val="43137"/>
                    </a:srgbClr>
                  </a:outerShdw>
                </a:effectLst>
              </a:rPr>
              <a:t>Helpfulness of Education/Training Modality in </a:t>
            </a:r>
            <a:r>
              <a:rPr lang="en-US" sz="2800" b="1" dirty="0" smtClean="0">
                <a:effectLst>
                  <a:outerShdw blurRad="38100" dist="38100" dir="2700000" algn="tl">
                    <a:srgbClr val="000000">
                      <a:alpha val="43137"/>
                    </a:srgbClr>
                  </a:outerShdw>
                </a:effectLst>
              </a:rPr>
              <a:t>Preparation for </a:t>
            </a:r>
            <a:r>
              <a:rPr lang="en-US" sz="2800" b="1" dirty="0">
                <a:effectLst>
                  <a:outerShdw blurRad="38100" dist="38100" dir="2700000" algn="tl">
                    <a:srgbClr val="000000">
                      <a:alpha val="43137"/>
                    </a:srgbClr>
                  </a:outerShdw>
                </a:effectLst>
              </a:rPr>
              <a:t>Current Work </a:t>
            </a:r>
            <a:r>
              <a:rPr lang="en-US" sz="2800" b="1" dirty="0" smtClean="0">
                <a:effectLst>
                  <a:outerShdw blurRad="38100" dist="38100" dir="2700000" algn="tl">
                    <a:srgbClr val="000000">
                      <a:alpha val="43137"/>
                    </a:srgbClr>
                  </a:outerShdw>
                </a:effectLst>
              </a:rPr>
              <a:t>Responsibilities</a:t>
            </a:r>
            <a:endParaRPr lang="en-US" sz="2800" b="1" dirty="0">
              <a:effectLst>
                <a:outerShdw blurRad="38100" dist="38100" dir="2700000" algn="tl">
                  <a:srgbClr val="000000">
                    <a:alpha val="43137"/>
                  </a:srgbClr>
                </a:outerShdw>
              </a:effectLst>
            </a:endParaRPr>
          </a:p>
        </p:txBody>
      </p:sp>
      <p:sp>
        <p:nvSpPr>
          <p:cNvPr id="4" name="Footer Placeholder 3"/>
          <p:cNvSpPr>
            <a:spLocks noGrp="1"/>
          </p:cNvSpPr>
          <p:nvPr>
            <p:ph type="ftr" sz="quarter" idx="11"/>
          </p:nvPr>
        </p:nvSpPr>
        <p:spPr>
          <a:xfrm>
            <a:off x="1103586" y="6337738"/>
            <a:ext cx="5854262" cy="271071"/>
          </a:xfrm>
        </p:spPr>
        <p:txBody>
          <a:bodyPr/>
          <a:lstStyle/>
          <a:p>
            <a:r>
              <a:rPr lang="en-US" sz="1400" dirty="0" smtClean="0">
                <a:solidFill>
                  <a:schemeClr val="tx1"/>
                </a:solidFill>
              </a:rPr>
              <a:t>*4-point scale of "helpfulness“ (</a:t>
            </a:r>
            <a:r>
              <a:rPr lang="en-US" sz="1400" dirty="0">
                <a:solidFill>
                  <a:schemeClr val="tx1"/>
                </a:solidFill>
              </a:rPr>
              <a:t>1=Not helpful at </a:t>
            </a:r>
            <a:r>
              <a:rPr lang="en-US" sz="1400" dirty="0" smtClean="0">
                <a:solidFill>
                  <a:schemeClr val="tx1"/>
                </a:solidFill>
              </a:rPr>
              <a:t>all, to </a:t>
            </a:r>
            <a:r>
              <a:rPr lang="en-US" sz="1400" dirty="0">
                <a:solidFill>
                  <a:schemeClr val="tx1"/>
                </a:solidFill>
              </a:rPr>
              <a:t>4=Very </a:t>
            </a:r>
            <a:r>
              <a:rPr lang="en-US" sz="1400" dirty="0" smtClean="0">
                <a:solidFill>
                  <a:schemeClr val="tx1"/>
                </a:solidFill>
              </a:rPr>
              <a:t>helpful)</a:t>
            </a:r>
            <a:endParaRPr lang="en-US" sz="1400" dirty="0">
              <a:solidFill>
                <a:schemeClr val="tx1"/>
              </a:solidFill>
            </a:endParaRPr>
          </a:p>
        </p:txBody>
      </p:sp>
      <p:sp>
        <p:nvSpPr>
          <p:cNvPr id="3" name="Content Placeholder 2"/>
          <p:cNvSpPr>
            <a:spLocks noGrp="1"/>
          </p:cNvSpPr>
          <p:nvPr>
            <p:ph sz="quarter" idx="1"/>
          </p:nvPr>
        </p:nvSpPr>
        <p:spPr>
          <a:xfrm>
            <a:off x="294290" y="1325564"/>
            <a:ext cx="8586951" cy="5252208"/>
          </a:xfrm>
        </p:spPr>
        <p:txBody>
          <a:bodyPr>
            <a:normAutofit lnSpcReduction="10000"/>
          </a:bodyPr>
          <a:lstStyle/>
          <a:p>
            <a:pPr marL="0" indent="0">
              <a:spcBef>
                <a:spcPts val="0"/>
              </a:spcBef>
              <a:buNone/>
            </a:pPr>
            <a:r>
              <a:rPr lang="en-US" sz="1800" dirty="0"/>
              <a:t>				</a:t>
            </a:r>
            <a:r>
              <a:rPr lang="en-US" sz="1800" dirty="0" smtClean="0"/>
              <a:t>              </a:t>
            </a:r>
            <a:r>
              <a:rPr lang="en-US" sz="1800" b="1" dirty="0" smtClean="0"/>
              <a:t>Community    </a:t>
            </a:r>
            <a:r>
              <a:rPr lang="en-US" sz="1800" b="1" dirty="0"/>
              <a:t>Hospital	All</a:t>
            </a:r>
          </a:p>
          <a:p>
            <a:pPr marL="0" indent="0">
              <a:spcBef>
                <a:spcPts val="0"/>
              </a:spcBef>
              <a:buNone/>
            </a:pPr>
            <a:r>
              <a:rPr lang="en-US" sz="1800" b="1" i="1" dirty="0"/>
              <a:t>Formal training/education program </a:t>
            </a:r>
          </a:p>
          <a:p>
            <a:pPr marL="0" indent="0">
              <a:spcBef>
                <a:spcPts val="0"/>
              </a:spcBef>
              <a:buNone/>
            </a:pPr>
            <a:r>
              <a:rPr lang="en-US" sz="1800" b="1" i="1" dirty="0"/>
              <a:t>at a college or vocational school </a:t>
            </a:r>
            <a:r>
              <a:rPr lang="en-US" sz="1800" dirty="0"/>
              <a:t>	</a:t>
            </a:r>
            <a:r>
              <a:rPr lang="en-US" sz="1800" dirty="0" smtClean="0"/>
              <a:t>3.30±0.96       </a:t>
            </a:r>
            <a:r>
              <a:rPr lang="en-US" sz="1800" dirty="0"/>
              <a:t>3.20±1.02	3.21±1.03</a:t>
            </a:r>
          </a:p>
          <a:p>
            <a:pPr marL="0" indent="0">
              <a:buNone/>
            </a:pPr>
            <a:endParaRPr lang="en-US" sz="1800" dirty="0"/>
          </a:p>
          <a:p>
            <a:pPr marL="0" indent="0">
              <a:buNone/>
            </a:pPr>
            <a:r>
              <a:rPr lang="en-US" sz="1800" b="1" i="1" dirty="0" err="1"/>
              <a:t>PTCB</a:t>
            </a:r>
            <a:r>
              <a:rPr lang="en-US" sz="1800" b="1" i="1" dirty="0"/>
              <a:t> or similar certification</a:t>
            </a:r>
            <a:r>
              <a:rPr lang="en-US" sz="1800" dirty="0"/>
              <a:t>		3.36±0.79       3.25±0.03	3.32±0.85</a:t>
            </a:r>
          </a:p>
          <a:p>
            <a:pPr marL="0" indent="0">
              <a:spcBef>
                <a:spcPts val="0"/>
              </a:spcBef>
              <a:buNone/>
            </a:pPr>
            <a:endParaRPr lang="en-US" sz="1800" dirty="0"/>
          </a:p>
          <a:p>
            <a:pPr marL="0" indent="0">
              <a:spcBef>
                <a:spcPts val="0"/>
              </a:spcBef>
              <a:buNone/>
            </a:pPr>
            <a:r>
              <a:rPr lang="en-US" sz="1800" b="1" i="1" dirty="0"/>
              <a:t>Work at a previous employer, </a:t>
            </a:r>
          </a:p>
          <a:p>
            <a:pPr marL="0" indent="0">
              <a:spcBef>
                <a:spcPts val="0"/>
              </a:spcBef>
              <a:buNone/>
            </a:pPr>
            <a:r>
              <a:rPr lang="en-US" sz="1800" b="1" i="1" dirty="0"/>
              <a:t>technician-related</a:t>
            </a:r>
            <a:r>
              <a:rPr lang="en-US" sz="1800" dirty="0"/>
              <a:t>			3.55±0.82       3.51±0.85	3.49±0.09</a:t>
            </a:r>
          </a:p>
          <a:p>
            <a:pPr marL="0" indent="0">
              <a:spcBef>
                <a:spcPts val="0"/>
              </a:spcBef>
              <a:buNone/>
            </a:pPr>
            <a:endParaRPr lang="en-US" sz="1800" dirty="0"/>
          </a:p>
          <a:p>
            <a:pPr marL="0" indent="0">
              <a:spcBef>
                <a:spcPts val="0"/>
              </a:spcBef>
              <a:buNone/>
            </a:pPr>
            <a:r>
              <a:rPr lang="en-US" sz="1800" b="1" i="1" dirty="0"/>
              <a:t>Work at a previous employer, </a:t>
            </a:r>
            <a:endParaRPr lang="en-US" sz="1800" b="1" i="1" dirty="0" smtClean="0"/>
          </a:p>
          <a:p>
            <a:pPr marL="0" indent="0">
              <a:spcBef>
                <a:spcPts val="0"/>
              </a:spcBef>
              <a:buNone/>
            </a:pPr>
            <a:r>
              <a:rPr lang="en-US" sz="1800" b="1" i="1" dirty="0" smtClean="0"/>
              <a:t>not </a:t>
            </a:r>
            <a:r>
              <a:rPr lang="en-US" sz="1800" b="1" i="1" dirty="0"/>
              <a:t>as a technician	</a:t>
            </a:r>
            <a:r>
              <a:rPr lang="en-US" sz="1800" dirty="0"/>
              <a:t>	</a:t>
            </a:r>
            <a:r>
              <a:rPr lang="en-US" sz="1800" dirty="0" smtClean="0"/>
              <a:t>	2.48±1.12       </a:t>
            </a:r>
            <a:r>
              <a:rPr lang="en-US" sz="1800" dirty="0"/>
              <a:t>2.54±1.17	2.46±1.14</a:t>
            </a:r>
          </a:p>
          <a:p>
            <a:pPr marL="0" indent="0">
              <a:buNone/>
            </a:pPr>
            <a:endParaRPr lang="en-US" sz="1800" dirty="0"/>
          </a:p>
          <a:p>
            <a:pPr marL="0" indent="0">
              <a:buNone/>
            </a:pPr>
            <a:r>
              <a:rPr lang="en-US" sz="1800" b="1" i="1" dirty="0"/>
              <a:t>Formal OJT from employer</a:t>
            </a:r>
            <a:r>
              <a:rPr lang="en-US" sz="1800" dirty="0"/>
              <a:t>		3.55±0.74       3.57±0.76	3.53±0.78</a:t>
            </a:r>
          </a:p>
          <a:p>
            <a:pPr marL="0" indent="0">
              <a:spcBef>
                <a:spcPts val="0"/>
              </a:spcBef>
              <a:buNone/>
            </a:pPr>
            <a:endParaRPr lang="en-US" sz="1800" dirty="0"/>
          </a:p>
          <a:p>
            <a:pPr marL="0" indent="0">
              <a:spcBef>
                <a:spcPts val="0"/>
              </a:spcBef>
              <a:buNone/>
            </a:pPr>
            <a:r>
              <a:rPr lang="en-US" sz="1800" b="1" i="1" dirty="0"/>
              <a:t>Guidance and mentorship from </a:t>
            </a:r>
          </a:p>
          <a:p>
            <a:pPr marL="0" indent="0">
              <a:spcBef>
                <a:spcPts val="0"/>
              </a:spcBef>
              <a:buNone/>
            </a:pPr>
            <a:r>
              <a:rPr lang="en-US" sz="1800" b="1" i="1" dirty="0"/>
              <a:t>supervisor(s)</a:t>
            </a:r>
            <a:r>
              <a:rPr lang="en-US" sz="1800" dirty="0"/>
              <a:t>			</a:t>
            </a:r>
            <a:r>
              <a:rPr lang="en-US" sz="1800" dirty="0" smtClean="0"/>
              <a:t>	3.52±0.76       </a:t>
            </a:r>
            <a:r>
              <a:rPr lang="en-US" sz="1800" dirty="0"/>
              <a:t>3.43±0.89	3.44±0.85</a:t>
            </a:r>
          </a:p>
          <a:p>
            <a:pPr marL="0" indent="0">
              <a:spcBef>
                <a:spcPts val="0"/>
              </a:spcBef>
              <a:buNone/>
            </a:pPr>
            <a:endParaRPr lang="en-US" sz="1800" dirty="0"/>
          </a:p>
          <a:p>
            <a:pPr marL="0" indent="0">
              <a:spcBef>
                <a:spcPts val="0"/>
              </a:spcBef>
              <a:buNone/>
            </a:pPr>
            <a:r>
              <a:rPr lang="en-US" sz="1800" b="1" i="1" dirty="0"/>
              <a:t>Guidance and mentorship from </a:t>
            </a:r>
          </a:p>
          <a:p>
            <a:pPr marL="0" indent="0">
              <a:spcBef>
                <a:spcPts val="0"/>
              </a:spcBef>
              <a:buNone/>
            </a:pPr>
            <a:r>
              <a:rPr lang="en-US" sz="1800" b="1" i="1" dirty="0"/>
              <a:t>peer technicians</a:t>
            </a:r>
            <a:r>
              <a:rPr lang="en-US" sz="1800" dirty="0"/>
              <a:t>			3.49±0.80       3.46±0.83	3.45±0.84</a:t>
            </a:r>
          </a:p>
          <a:p>
            <a:pPr marL="0" indent="0">
              <a:buNone/>
            </a:pPr>
            <a:endParaRPr lang="en-US" dirty="0"/>
          </a:p>
        </p:txBody>
      </p:sp>
    </p:spTree>
    <p:extLst>
      <p:ext uri="{BB962C8B-B14F-4D97-AF65-F5344CB8AC3E}">
        <p14:creationId xmlns:p14="http://schemas.microsoft.com/office/powerpoint/2010/main" xmlns="" val="2127093121"/>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
            <a:ext cx="9144000" cy="987963"/>
          </a:xfrm>
        </p:spPr>
        <p:txBody>
          <a:bodyPr>
            <a:noAutofit/>
          </a:bodyPr>
          <a:lstStyle/>
          <a:p>
            <a:r>
              <a:rPr lang="en-US" sz="2400" b="1" dirty="0">
                <a:effectLst>
                  <a:outerShdw blurRad="38100" dist="38100" dir="2700000" algn="tl">
                    <a:srgbClr val="000000">
                      <a:alpha val="43137"/>
                    </a:srgbClr>
                  </a:outerShdw>
                </a:effectLst>
              </a:rPr>
              <a:t>Community CPhTs’ Level of Involvement, Perceived Importance to Them, </a:t>
            </a:r>
            <a:r>
              <a:rPr lang="en-US" sz="2400" b="1" dirty="0" smtClean="0">
                <a:effectLst>
                  <a:outerShdw blurRad="38100" dist="38100" dir="2700000" algn="tl">
                    <a:srgbClr val="000000">
                      <a:alpha val="43137"/>
                    </a:srgbClr>
                  </a:outerShdw>
                </a:effectLst>
              </a:rPr>
              <a:t>and </a:t>
            </a:r>
            <a:r>
              <a:rPr lang="en-US" sz="2400" b="1" dirty="0">
                <a:effectLst>
                  <a:outerShdw blurRad="38100" dist="38100" dir="2700000" algn="tl">
                    <a:srgbClr val="000000">
                      <a:alpha val="43137"/>
                    </a:srgbClr>
                  </a:outerShdw>
                </a:effectLst>
              </a:rPr>
              <a:t>to the Employer</a:t>
            </a:r>
          </a:p>
        </p:txBody>
      </p:sp>
      <p:sp>
        <p:nvSpPr>
          <p:cNvPr id="4" name="Footer Placeholder 3"/>
          <p:cNvSpPr>
            <a:spLocks noGrp="1"/>
          </p:cNvSpPr>
          <p:nvPr>
            <p:ph type="ftr" sz="quarter" idx="11"/>
          </p:nvPr>
        </p:nvSpPr>
        <p:spPr>
          <a:xfrm>
            <a:off x="741320" y="6400812"/>
            <a:ext cx="6700004" cy="498911"/>
          </a:xfrm>
        </p:spPr>
        <p:txBody>
          <a:bodyPr/>
          <a:lstStyle/>
          <a:p>
            <a:endParaRPr lang="en-US" sz="1000" dirty="0"/>
          </a:p>
        </p:txBody>
      </p:sp>
      <p:sp>
        <p:nvSpPr>
          <p:cNvPr id="3" name="Content Placeholder 2"/>
          <p:cNvSpPr>
            <a:spLocks noGrp="1"/>
          </p:cNvSpPr>
          <p:nvPr>
            <p:ph sz="quarter" idx="1"/>
          </p:nvPr>
        </p:nvSpPr>
        <p:spPr>
          <a:xfrm>
            <a:off x="190776" y="1408386"/>
            <a:ext cx="8648423" cy="4622495"/>
          </a:xfrm>
        </p:spPr>
        <p:txBody>
          <a:bodyPr>
            <a:normAutofit fontScale="25000" lnSpcReduction="20000"/>
          </a:bodyPr>
          <a:lstStyle/>
          <a:p>
            <a:pPr marL="0" indent="0">
              <a:buNone/>
            </a:pPr>
            <a:r>
              <a:rPr lang="en-US" dirty="0" smtClean="0"/>
              <a:t>				</a:t>
            </a:r>
            <a:r>
              <a:rPr lang="en-US" sz="4000" dirty="0" smtClean="0"/>
              <a:t>                             </a:t>
            </a:r>
            <a:r>
              <a:rPr lang="en-US" sz="4000" b="1" dirty="0" smtClean="0"/>
              <a:t>Involvement*       Importance**      Importance </a:t>
            </a:r>
            <a:r>
              <a:rPr lang="en-US" sz="4000" b="1" dirty="0"/>
              <a:t>to </a:t>
            </a:r>
            <a:r>
              <a:rPr lang="en-US" sz="4000" b="1" dirty="0" smtClean="0"/>
              <a:t>Employer**</a:t>
            </a:r>
            <a:endParaRPr lang="en-US" sz="4000" b="1" dirty="0"/>
          </a:p>
          <a:p>
            <a:pPr marL="0" indent="0">
              <a:lnSpc>
                <a:spcPct val="120000"/>
              </a:lnSpc>
              <a:spcBef>
                <a:spcPts val="0"/>
              </a:spcBef>
              <a:buNone/>
            </a:pPr>
            <a:r>
              <a:rPr lang="en-US" sz="5200" b="1" i="1" dirty="0"/>
              <a:t>Receive prescriptions    </a:t>
            </a:r>
            <a:r>
              <a:rPr lang="en-US" sz="5200" dirty="0"/>
              <a:t>			</a:t>
            </a:r>
            <a:r>
              <a:rPr lang="en-US" sz="5200" dirty="0" smtClean="0"/>
              <a:t>2.85±0.46</a:t>
            </a:r>
            <a:r>
              <a:rPr lang="en-US" sz="5200" dirty="0"/>
              <a:t>	 </a:t>
            </a:r>
            <a:r>
              <a:rPr lang="en-US" sz="5200" dirty="0" smtClean="0"/>
              <a:t>         3.69±0.57</a:t>
            </a:r>
            <a:r>
              <a:rPr lang="en-US" sz="5200" dirty="0"/>
              <a:t> </a:t>
            </a:r>
            <a:r>
              <a:rPr lang="en-US" sz="5200" dirty="0" smtClean="0"/>
              <a:t>             3.59±0.63</a:t>
            </a:r>
            <a:r>
              <a:rPr lang="en-US" sz="5200" dirty="0"/>
              <a:t>	</a:t>
            </a:r>
          </a:p>
          <a:p>
            <a:pPr marL="0" indent="0">
              <a:lnSpc>
                <a:spcPct val="120000"/>
              </a:lnSpc>
              <a:spcBef>
                <a:spcPts val="0"/>
              </a:spcBef>
              <a:buNone/>
            </a:pPr>
            <a:endParaRPr lang="en-US" sz="5200" b="1" i="1" dirty="0" smtClean="0"/>
          </a:p>
          <a:p>
            <a:pPr marL="0" indent="0">
              <a:lnSpc>
                <a:spcPct val="120000"/>
              </a:lnSpc>
              <a:spcBef>
                <a:spcPts val="0"/>
              </a:spcBef>
              <a:buNone/>
            </a:pPr>
            <a:r>
              <a:rPr lang="en-US" sz="5200" b="1" i="1" dirty="0" smtClean="0"/>
              <a:t>Collect </a:t>
            </a:r>
            <a:r>
              <a:rPr lang="en-US" sz="5200" b="1" i="1" dirty="0"/>
              <a:t>or communicate patient information</a:t>
            </a:r>
            <a:r>
              <a:rPr lang="en-US" sz="5200" dirty="0"/>
              <a:t>	</a:t>
            </a:r>
            <a:r>
              <a:rPr lang="en-US" sz="5200" dirty="0" smtClean="0"/>
              <a:t>2.87±0.29</a:t>
            </a:r>
            <a:r>
              <a:rPr lang="en-US" sz="5200" dirty="0"/>
              <a:t>	</a:t>
            </a:r>
            <a:r>
              <a:rPr lang="en-US" sz="5200" dirty="0" smtClean="0"/>
              <a:t>          3.78±0.48</a:t>
            </a:r>
            <a:r>
              <a:rPr lang="en-US" sz="5200" dirty="0"/>
              <a:t> </a:t>
            </a:r>
            <a:r>
              <a:rPr lang="en-US" sz="5200" dirty="0" smtClean="0"/>
              <a:t>             3.58±0.61</a:t>
            </a:r>
            <a:r>
              <a:rPr lang="en-US" sz="5200" dirty="0"/>
              <a:t> </a:t>
            </a:r>
          </a:p>
          <a:p>
            <a:pPr marL="0" indent="0">
              <a:lnSpc>
                <a:spcPct val="120000"/>
              </a:lnSpc>
              <a:spcBef>
                <a:spcPts val="0"/>
              </a:spcBef>
              <a:buNone/>
            </a:pPr>
            <a:endParaRPr lang="en-US" sz="5200" b="1" i="1" dirty="0" smtClean="0"/>
          </a:p>
          <a:p>
            <a:pPr marL="0" indent="0">
              <a:lnSpc>
                <a:spcPct val="120000"/>
              </a:lnSpc>
              <a:spcBef>
                <a:spcPts val="0"/>
              </a:spcBef>
              <a:buNone/>
            </a:pPr>
            <a:r>
              <a:rPr lang="en-US" sz="5200" b="1" i="1" dirty="0" smtClean="0"/>
              <a:t>Assess </a:t>
            </a:r>
            <a:r>
              <a:rPr lang="en-US" sz="5200" b="1" i="1" dirty="0"/>
              <a:t>prescription for completeness, accuracy, </a:t>
            </a:r>
          </a:p>
          <a:p>
            <a:pPr marL="0" indent="0">
              <a:lnSpc>
                <a:spcPct val="120000"/>
              </a:lnSpc>
              <a:spcBef>
                <a:spcPts val="0"/>
              </a:spcBef>
              <a:buNone/>
            </a:pPr>
            <a:r>
              <a:rPr lang="en-US" sz="5200" b="1" i="1" dirty="0"/>
              <a:t>authenticity, </a:t>
            </a:r>
            <a:r>
              <a:rPr lang="en-US" sz="5200" b="1" i="1" dirty="0" smtClean="0"/>
              <a:t>or reimbursement </a:t>
            </a:r>
            <a:r>
              <a:rPr lang="en-US" sz="5200" b="1" i="1" dirty="0"/>
              <a:t>eligibility	</a:t>
            </a:r>
            <a:r>
              <a:rPr lang="en-US" sz="5200" b="1" i="1" dirty="0" smtClean="0"/>
              <a:t>	</a:t>
            </a:r>
            <a:r>
              <a:rPr lang="en-US" sz="5200" dirty="0" smtClean="0"/>
              <a:t>2.80±0.49</a:t>
            </a:r>
            <a:r>
              <a:rPr lang="en-US" sz="5200" dirty="0"/>
              <a:t>	  </a:t>
            </a:r>
            <a:r>
              <a:rPr lang="en-US" sz="5200" dirty="0" smtClean="0"/>
              <a:t>        3.77±0.53</a:t>
            </a:r>
            <a:r>
              <a:rPr lang="en-US" sz="5200" dirty="0"/>
              <a:t> </a:t>
            </a:r>
            <a:r>
              <a:rPr lang="en-US" sz="5200" dirty="0" smtClean="0"/>
              <a:t>             3.61±0.51</a:t>
            </a:r>
            <a:endParaRPr lang="en-US" sz="5200" dirty="0"/>
          </a:p>
          <a:p>
            <a:pPr marL="0" indent="0">
              <a:lnSpc>
                <a:spcPct val="120000"/>
              </a:lnSpc>
              <a:spcBef>
                <a:spcPts val="0"/>
              </a:spcBef>
              <a:buNone/>
            </a:pPr>
            <a:endParaRPr lang="en-US" sz="5200" b="1" i="1" dirty="0" smtClean="0"/>
          </a:p>
          <a:p>
            <a:pPr marL="0" indent="0">
              <a:lnSpc>
                <a:spcPct val="120000"/>
              </a:lnSpc>
              <a:spcBef>
                <a:spcPts val="0"/>
              </a:spcBef>
              <a:buNone/>
            </a:pPr>
            <a:r>
              <a:rPr lang="en-US" sz="5200" b="1" i="1" dirty="0" smtClean="0"/>
              <a:t>Input </a:t>
            </a:r>
            <a:r>
              <a:rPr lang="en-US" sz="5200" b="1" i="1" dirty="0"/>
              <a:t>a </a:t>
            </a:r>
            <a:r>
              <a:rPr lang="en-US" sz="5200" b="1" i="1" dirty="0" smtClean="0"/>
              <a:t>prescription</a:t>
            </a:r>
            <a:r>
              <a:rPr lang="en-US" sz="5200" dirty="0"/>
              <a:t>			</a:t>
            </a:r>
            <a:r>
              <a:rPr lang="en-US" sz="5200" dirty="0" smtClean="0"/>
              <a:t>	2.84±0.46</a:t>
            </a:r>
            <a:r>
              <a:rPr lang="en-US" sz="5200" dirty="0"/>
              <a:t>	</a:t>
            </a:r>
            <a:r>
              <a:rPr lang="en-US" sz="5200" dirty="0" smtClean="0"/>
              <a:t>          3.75±0.54              3.60±0.65</a:t>
            </a:r>
            <a:endParaRPr lang="en-US" sz="5200" dirty="0"/>
          </a:p>
          <a:p>
            <a:pPr marL="0" indent="0">
              <a:lnSpc>
                <a:spcPct val="120000"/>
              </a:lnSpc>
              <a:spcBef>
                <a:spcPts val="0"/>
              </a:spcBef>
              <a:buNone/>
            </a:pPr>
            <a:endParaRPr lang="en-US" sz="5200" b="1" i="1" dirty="0" smtClean="0"/>
          </a:p>
          <a:p>
            <a:pPr marL="0" indent="0">
              <a:lnSpc>
                <a:spcPct val="120000"/>
              </a:lnSpc>
              <a:spcBef>
                <a:spcPts val="0"/>
              </a:spcBef>
              <a:buNone/>
            </a:pPr>
            <a:r>
              <a:rPr lang="en-US" sz="5200" b="1" i="1" dirty="0" smtClean="0"/>
              <a:t>Provide </a:t>
            </a:r>
            <a:r>
              <a:rPr lang="en-US" sz="5200" b="1" i="1" dirty="0"/>
              <a:t>prescription to patient or caregiver</a:t>
            </a:r>
            <a:r>
              <a:rPr lang="en-US" sz="5200" dirty="0"/>
              <a:t>	</a:t>
            </a:r>
            <a:r>
              <a:rPr lang="en-US" sz="5200" dirty="0" smtClean="0"/>
              <a:t>2.66±0.69</a:t>
            </a:r>
            <a:r>
              <a:rPr lang="en-US" sz="5200" dirty="0"/>
              <a:t>	  </a:t>
            </a:r>
            <a:r>
              <a:rPr lang="en-US" sz="5200" dirty="0" smtClean="0"/>
              <a:t>        3.53±0.82              3.45±0.83</a:t>
            </a:r>
            <a:endParaRPr lang="en-US" sz="5200" dirty="0"/>
          </a:p>
          <a:p>
            <a:pPr marL="0" indent="0">
              <a:lnSpc>
                <a:spcPct val="120000"/>
              </a:lnSpc>
              <a:spcBef>
                <a:spcPts val="0"/>
              </a:spcBef>
              <a:buNone/>
            </a:pPr>
            <a:endParaRPr lang="en-US" sz="5200" b="1" i="1" dirty="0" smtClean="0"/>
          </a:p>
          <a:p>
            <a:pPr marL="0" indent="0">
              <a:lnSpc>
                <a:spcPct val="120000"/>
              </a:lnSpc>
              <a:spcBef>
                <a:spcPts val="0"/>
              </a:spcBef>
              <a:buNone/>
            </a:pPr>
            <a:r>
              <a:rPr lang="en-US" sz="5200" b="1" i="1" dirty="0" smtClean="0"/>
              <a:t>Direct </a:t>
            </a:r>
            <a:r>
              <a:rPr lang="en-US" sz="5200" b="1" i="1" dirty="0"/>
              <a:t>patient to pharmacist for counseling</a:t>
            </a:r>
            <a:r>
              <a:rPr lang="en-US" sz="5200" dirty="0"/>
              <a:t>	</a:t>
            </a:r>
            <a:r>
              <a:rPr lang="en-US" sz="5200" dirty="0" smtClean="0"/>
              <a:t>2.72±0.62</a:t>
            </a:r>
            <a:r>
              <a:rPr lang="en-US" sz="5200" dirty="0"/>
              <a:t>	  </a:t>
            </a:r>
            <a:r>
              <a:rPr lang="en-US" sz="5200" dirty="0" smtClean="0"/>
              <a:t>        3.67±0.65</a:t>
            </a:r>
            <a:r>
              <a:rPr lang="en-US" sz="5200" dirty="0"/>
              <a:t> </a:t>
            </a:r>
            <a:r>
              <a:rPr lang="en-US" sz="5200" dirty="0" smtClean="0"/>
              <a:t>             3.57±0.67</a:t>
            </a:r>
            <a:endParaRPr lang="en-US" sz="5200" dirty="0"/>
          </a:p>
          <a:p>
            <a:pPr marL="0" indent="0">
              <a:lnSpc>
                <a:spcPct val="120000"/>
              </a:lnSpc>
              <a:spcBef>
                <a:spcPts val="0"/>
              </a:spcBef>
              <a:buNone/>
            </a:pPr>
            <a:endParaRPr lang="en-US" sz="5200" b="1" i="1" dirty="0" smtClean="0"/>
          </a:p>
          <a:p>
            <a:pPr marL="0" indent="0">
              <a:lnSpc>
                <a:spcPct val="120000"/>
              </a:lnSpc>
              <a:spcBef>
                <a:spcPts val="0"/>
              </a:spcBef>
              <a:buNone/>
            </a:pPr>
            <a:r>
              <a:rPr lang="en-US" sz="5200" b="1" i="1" dirty="0" smtClean="0"/>
              <a:t>Identify </a:t>
            </a:r>
            <a:r>
              <a:rPr lang="en-US" sz="5200" b="1" i="1" dirty="0"/>
              <a:t>medications and supplies to be</a:t>
            </a:r>
          </a:p>
          <a:p>
            <a:pPr marL="0" indent="0">
              <a:lnSpc>
                <a:spcPct val="120000"/>
              </a:lnSpc>
              <a:spcBef>
                <a:spcPts val="0"/>
              </a:spcBef>
              <a:buNone/>
            </a:pPr>
            <a:r>
              <a:rPr lang="en-US" sz="5200" b="1" i="1" dirty="0"/>
              <a:t>ordered or manage inventory</a:t>
            </a:r>
            <a:r>
              <a:rPr lang="en-US" sz="5200" dirty="0"/>
              <a:t>		</a:t>
            </a:r>
            <a:r>
              <a:rPr lang="en-US" sz="5200" dirty="0" smtClean="0"/>
              <a:t>	2.70±0.62</a:t>
            </a:r>
            <a:r>
              <a:rPr lang="en-US" sz="5200" dirty="0"/>
              <a:t>	 </a:t>
            </a:r>
            <a:r>
              <a:rPr lang="en-US" sz="5200" dirty="0" smtClean="0"/>
              <a:t>         3.66±0.63</a:t>
            </a:r>
            <a:r>
              <a:rPr lang="en-US" sz="5200" dirty="0"/>
              <a:t> </a:t>
            </a:r>
            <a:r>
              <a:rPr lang="en-US" sz="5200" dirty="0" smtClean="0"/>
              <a:t>             3.50±0.74</a:t>
            </a:r>
            <a:endParaRPr lang="en-US" sz="5200" dirty="0"/>
          </a:p>
          <a:p>
            <a:pPr marL="0" indent="0">
              <a:lnSpc>
                <a:spcPct val="120000"/>
              </a:lnSpc>
              <a:spcBef>
                <a:spcPts val="0"/>
              </a:spcBef>
              <a:buNone/>
            </a:pPr>
            <a:endParaRPr lang="en-US" sz="5200" b="1" i="1" dirty="0" smtClean="0"/>
          </a:p>
          <a:p>
            <a:pPr marL="0" indent="0">
              <a:lnSpc>
                <a:spcPct val="120000"/>
              </a:lnSpc>
              <a:spcBef>
                <a:spcPts val="0"/>
              </a:spcBef>
              <a:buNone/>
            </a:pPr>
            <a:r>
              <a:rPr lang="en-US" sz="5200" b="1" i="1" dirty="0" smtClean="0"/>
              <a:t>Use </a:t>
            </a:r>
            <a:r>
              <a:rPr lang="en-US" sz="5200" b="1" i="1" dirty="0"/>
              <a:t>and maintain automated technology</a:t>
            </a:r>
            <a:r>
              <a:rPr lang="en-US" sz="5200" dirty="0"/>
              <a:t>	</a:t>
            </a:r>
            <a:r>
              <a:rPr lang="en-US" sz="5200" dirty="0" smtClean="0"/>
              <a:t>	2.59±0.71</a:t>
            </a:r>
            <a:r>
              <a:rPr lang="en-US" sz="5200" dirty="0"/>
              <a:t>	 </a:t>
            </a:r>
            <a:r>
              <a:rPr lang="en-US" sz="5200" dirty="0" smtClean="0"/>
              <a:t>         3.44±0.92              3.29±0.93</a:t>
            </a:r>
            <a:endParaRPr lang="en-US" sz="5200" dirty="0"/>
          </a:p>
          <a:p>
            <a:pPr marL="0" indent="0">
              <a:lnSpc>
                <a:spcPct val="120000"/>
              </a:lnSpc>
              <a:spcBef>
                <a:spcPts val="0"/>
              </a:spcBef>
              <a:buNone/>
            </a:pPr>
            <a:endParaRPr lang="en-US" sz="5200" b="1" i="1" dirty="0" smtClean="0"/>
          </a:p>
          <a:p>
            <a:pPr marL="0" indent="0">
              <a:lnSpc>
                <a:spcPct val="120000"/>
              </a:lnSpc>
              <a:spcBef>
                <a:spcPts val="0"/>
              </a:spcBef>
              <a:buNone/>
            </a:pPr>
            <a:r>
              <a:rPr lang="en-US" sz="5200" b="1" i="1" dirty="0" smtClean="0"/>
              <a:t>Communicate </a:t>
            </a:r>
            <a:r>
              <a:rPr lang="en-US" sz="5200" b="1" i="1" dirty="0"/>
              <a:t>with insurance companies</a:t>
            </a:r>
          </a:p>
          <a:p>
            <a:pPr marL="0" indent="0">
              <a:lnSpc>
                <a:spcPct val="120000"/>
              </a:lnSpc>
              <a:spcBef>
                <a:spcPts val="0"/>
              </a:spcBef>
              <a:buNone/>
            </a:pPr>
            <a:r>
              <a:rPr lang="en-US" sz="5200" b="1" i="1" dirty="0"/>
              <a:t>to determine coverage </a:t>
            </a:r>
            <a:r>
              <a:rPr lang="en-US" sz="5200" b="1" i="1" dirty="0" smtClean="0"/>
              <a:t>		 </a:t>
            </a:r>
            <a:r>
              <a:rPr lang="en-US" sz="5200" dirty="0"/>
              <a:t>	2.72±0.62	  </a:t>
            </a:r>
            <a:r>
              <a:rPr lang="en-US" sz="5200" dirty="0" smtClean="0"/>
              <a:t>        3.63±0.74</a:t>
            </a:r>
            <a:r>
              <a:rPr lang="en-US" sz="5200" dirty="0"/>
              <a:t> </a:t>
            </a:r>
            <a:r>
              <a:rPr lang="en-US" sz="5200" dirty="0" smtClean="0"/>
              <a:t>             3.45±0.80</a:t>
            </a:r>
            <a:endParaRPr lang="en-US" sz="5200" dirty="0"/>
          </a:p>
          <a:p>
            <a:pPr marL="0" indent="0">
              <a:lnSpc>
                <a:spcPct val="120000"/>
              </a:lnSpc>
              <a:spcBef>
                <a:spcPts val="0"/>
              </a:spcBef>
              <a:buNone/>
            </a:pPr>
            <a:endParaRPr lang="en-US" sz="5200" b="1" i="1" dirty="0" smtClean="0"/>
          </a:p>
          <a:p>
            <a:pPr marL="0" indent="0">
              <a:lnSpc>
                <a:spcPct val="120000"/>
              </a:lnSpc>
              <a:spcBef>
                <a:spcPts val="0"/>
              </a:spcBef>
              <a:buNone/>
            </a:pPr>
            <a:r>
              <a:rPr lang="en-US" sz="5200" b="1" i="1" dirty="0" smtClean="0"/>
              <a:t>Fill/label </a:t>
            </a:r>
            <a:r>
              <a:rPr lang="en-US" sz="5200" b="1" i="1" dirty="0"/>
              <a:t>a prescription</a:t>
            </a:r>
            <a:r>
              <a:rPr lang="en-US" sz="5200" dirty="0"/>
              <a:t>			</a:t>
            </a:r>
            <a:r>
              <a:rPr lang="en-US" sz="5200" dirty="0" smtClean="0"/>
              <a:t>2.89±0.40</a:t>
            </a:r>
            <a:r>
              <a:rPr lang="en-US" sz="5200" dirty="0"/>
              <a:t>	  </a:t>
            </a:r>
            <a:r>
              <a:rPr lang="en-US" sz="5200" dirty="0" smtClean="0"/>
              <a:t>        3.77±0.53</a:t>
            </a:r>
            <a:r>
              <a:rPr lang="en-US" sz="5200" dirty="0"/>
              <a:t> </a:t>
            </a:r>
            <a:r>
              <a:rPr lang="en-US" sz="5200" dirty="0" smtClean="0"/>
              <a:t>             3.58±0.66</a:t>
            </a:r>
          </a:p>
          <a:p>
            <a:pPr marL="0" indent="0">
              <a:lnSpc>
                <a:spcPct val="120000"/>
              </a:lnSpc>
              <a:spcBef>
                <a:spcPts val="0"/>
              </a:spcBef>
              <a:buNone/>
            </a:pPr>
            <a:endParaRPr lang="en-US" sz="5200" dirty="0"/>
          </a:p>
          <a:p>
            <a:pPr marL="0" indent="0">
              <a:lnSpc>
                <a:spcPct val="120000"/>
              </a:lnSpc>
              <a:spcBef>
                <a:spcPts val="0"/>
              </a:spcBef>
              <a:buNone/>
            </a:pPr>
            <a:r>
              <a:rPr lang="en-US" sz="5200" b="1" i="1" dirty="0" smtClean="0"/>
              <a:t>Verify </a:t>
            </a:r>
            <a:r>
              <a:rPr lang="en-US" sz="5200" b="1" i="1" dirty="0"/>
              <a:t>the work of other technicians</a:t>
            </a:r>
            <a:r>
              <a:rPr lang="en-US" sz="5200" dirty="0"/>
              <a:t>		</a:t>
            </a:r>
            <a:r>
              <a:rPr lang="en-US" sz="5200" dirty="0" smtClean="0"/>
              <a:t>2.26±0.79</a:t>
            </a:r>
            <a:r>
              <a:rPr lang="en-US" sz="5200" dirty="0"/>
              <a:t>	 </a:t>
            </a:r>
            <a:r>
              <a:rPr lang="en-US" sz="5200" dirty="0" smtClean="0"/>
              <a:t>         3.34±0.96</a:t>
            </a:r>
            <a:r>
              <a:rPr lang="en-US" sz="5200" dirty="0"/>
              <a:t> </a:t>
            </a:r>
            <a:r>
              <a:rPr lang="en-US" sz="5200" dirty="0" smtClean="0"/>
              <a:t>             3.23±0.96</a:t>
            </a:r>
            <a:endParaRPr lang="en-US" sz="5200" dirty="0"/>
          </a:p>
          <a:p>
            <a:pPr marL="0" indent="0">
              <a:buNone/>
            </a:pPr>
            <a:endParaRPr lang="en-US" sz="5200" dirty="0"/>
          </a:p>
        </p:txBody>
      </p:sp>
    </p:spTree>
    <p:extLst>
      <p:ext uri="{BB962C8B-B14F-4D97-AF65-F5344CB8AC3E}">
        <p14:creationId xmlns:p14="http://schemas.microsoft.com/office/powerpoint/2010/main" xmlns="" val="38576591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fontAlgn="auto" hangingPunct="1">
              <a:spcAft>
                <a:spcPts val="0"/>
              </a:spcAft>
              <a:defRPr/>
            </a:pPr>
            <a:r>
              <a:rPr lang="en-US" b="1" dirty="0">
                <a:effectLst>
                  <a:outerShdw blurRad="38100" dist="38100" dir="2700000" algn="tl">
                    <a:srgbClr val="000000">
                      <a:alpha val="43137"/>
                    </a:srgbClr>
                  </a:outerShdw>
                </a:effectLst>
              </a:rPr>
              <a:t>Intervals of Importance</a:t>
            </a:r>
          </a:p>
        </p:txBody>
      </p:sp>
      <p:sp>
        <p:nvSpPr>
          <p:cNvPr id="18434" name="Rectangle 3"/>
          <p:cNvSpPr>
            <a:spLocks noGrp="1" noChangeArrowheads="1"/>
          </p:cNvSpPr>
          <p:nvPr>
            <p:ph sz="quarter" idx="1"/>
          </p:nvPr>
        </p:nvSpPr>
        <p:spPr/>
        <p:txBody>
          <a:bodyPr>
            <a:normAutofit/>
          </a:bodyPr>
          <a:lstStyle/>
          <a:p>
            <a:pPr eaLnBrk="1" hangingPunct="1"/>
            <a:r>
              <a:rPr lang="en-US" sz="2800" dirty="0" smtClean="0"/>
              <a:t>1 = A requirement of the job that should be performed; however it is less likely to directly impact the pharmacy ‘s performance in providing patient care, servicing its customers, and maintaining profitability if not performed at the highest level</a:t>
            </a:r>
          </a:p>
          <a:p>
            <a:pPr eaLnBrk="1" hangingPunct="1"/>
            <a:r>
              <a:rPr lang="en-US" sz="2800" dirty="0" smtClean="0"/>
              <a:t>3 = Is necessary to be performed consistently in order for the pharmacy business to remain successful</a:t>
            </a: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3418"/>
            <a:ext cx="9144000" cy="624554"/>
          </a:xfrm>
        </p:spPr>
        <p:txBody>
          <a:bodyPr>
            <a:normAutofit/>
          </a:bodyPr>
          <a:lstStyle/>
          <a:p>
            <a:r>
              <a:rPr lang="en-US" sz="2400" b="1" dirty="0" smtClean="0">
                <a:effectLst>
                  <a:outerShdw blurRad="38100" dist="38100" dir="2700000" algn="tl">
                    <a:srgbClr val="000000">
                      <a:alpha val="43137"/>
                    </a:srgbClr>
                  </a:outerShdw>
                </a:effectLst>
              </a:rPr>
              <a:t>Community Pharmacy </a:t>
            </a:r>
            <a:r>
              <a:rPr lang="en-US" sz="2400" b="1" dirty="0" err="1" smtClean="0">
                <a:effectLst>
                  <a:outerShdw blurRad="38100" dist="38100" dir="2700000" algn="tl">
                    <a:srgbClr val="000000">
                      <a:alpha val="43137"/>
                    </a:srgbClr>
                  </a:outerShdw>
                </a:effectLst>
              </a:rPr>
              <a:t>CPhT</a:t>
            </a:r>
            <a:r>
              <a:rPr lang="en-US" sz="2400" b="1" dirty="0">
                <a:effectLst>
                  <a:outerShdw blurRad="38100" dist="38100" dir="2700000" algn="tl">
                    <a:srgbClr val="000000">
                      <a:alpha val="43137"/>
                    </a:srgbClr>
                  </a:outerShdw>
                </a:effectLst>
              </a:rPr>
              <a:t> </a:t>
            </a:r>
            <a:r>
              <a:rPr lang="en-US" sz="2400" b="1" dirty="0" smtClean="0">
                <a:effectLst>
                  <a:outerShdw blurRad="38100" dist="38100" dir="2700000" algn="tl">
                    <a:srgbClr val="000000">
                      <a:alpha val="43137"/>
                    </a:srgbClr>
                  </a:outerShdw>
                </a:effectLst>
              </a:rPr>
              <a:t>Task/Activity Involvement</a:t>
            </a:r>
            <a:endParaRPr lang="en-US" sz="2400" b="1" dirty="0">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252247" y="1453662"/>
            <a:ext cx="8502869" cy="5989128"/>
          </a:xfrm>
        </p:spPr>
        <p:txBody>
          <a:bodyPr>
            <a:normAutofit/>
          </a:bodyPr>
          <a:lstStyle/>
          <a:p>
            <a:r>
              <a:rPr lang="en-US" sz="2300" dirty="0" smtClean="0"/>
              <a:t>A relatively </a:t>
            </a:r>
            <a:r>
              <a:rPr lang="en-US" sz="2300" dirty="0"/>
              <a:t>high level of involvement in each activity under </a:t>
            </a:r>
            <a:r>
              <a:rPr lang="en-US" sz="2300" dirty="0" smtClean="0"/>
              <a:t>evaluation</a:t>
            </a:r>
          </a:p>
          <a:p>
            <a:pPr lvl="1"/>
            <a:r>
              <a:rPr lang="en-US" sz="1800" dirty="0"/>
              <a:t>C</a:t>
            </a:r>
            <a:r>
              <a:rPr lang="en-US" sz="1800" dirty="0" smtClean="0"/>
              <a:t>onfirmed </a:t>
            </a:r>
            <a:r>
              <a:rPr lang="en-US" sz="1800" dirty="0"/>
              <a:t>qualitative </a:t>
            </a:r>
            <a:r>
              <a:rPr lang="en-US" sz="1800" dirty="0" smtClean="0"/>
              <a:t>research results</a:t>
            </a:r>
          </a:p>
          <a:p>
            <a:pPr lvl="1"/>
            <a:endParaRPr lang="en-US" sz="1800" dirty="0"/>
          </a:p>
          <a:p>
            <a:r>
              <a:rPr lang="en-US" sz="2300" dirty="0"/>
              <a:t>Viewed all activities with high level of </a:t>
            </a:r>
            <a:r>
              <a:rPr lang="en-US" sz="2300" dirty="0" smtClean="0"/>
              <a:t>importance</a:t>
            </a:r>
          </a:p>
          <a:p>
            <a:endParaRPr lang="en-US" sz="2300" dirty="0"/>
          </a:p>
          <a:p>
            <a:r>
              <a:rPr lang="en-US" sz="2300" dirty="0"/>
              <a:t>Slight discrepancies </a:t>
            </a:r>
            <a:r>
              <a:rPr lang="en-US" sz="2300" dirty="0" smtClean="0"/>
              <a:t>between </a:t>
            </a:r>
            <a:r>
              <a:rPr lang="en-US" sz="2300" dirty="0"/>
              <a:t>importance and perceived importance to employer, especially for collecting patient information, assessing prescription, managing inventory, and inputting prescriptions</a:t>
            </a:r>
          </a:p>
          <a:p>
            <a:pPr marL="0" indent="0">
              <a:buNone/>
            </a:pPr>
            <a:endParaRPr lang="en-US" sz="2600" dirty="0"/>
          </a:p>
        </p:txBody>
      </p:sp>
    </p:spTree>
    <p:extLst>
      <p:ext uri="{BB962C8B-B14F-4D97-AF65-F5344CB8AC3E}">
        <p14:creationId xmlns:p14="http://schemas.microsoft.com/office/powerpoint/2010/main" xmlns="" val="261203980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66800"/>
          </a:xfrm>
        </p:spPr>
        <p:txBody>
          <a:bodyPr>
            <a:normAutofit fontScale="90000"/>
          </a:bodyPr>
          <a:lstStyle/>
          <a:p>
            <a:r>
              <a:rPr lang="en-US" sz="2800" b="1" dirty="0" smtClean="0">
                <a:effectLst>
                  <a:outerShdw blurRad="38100" dist="38100" dir="2700000" algn="tl">
                    <a:srgbClr val="000000">
                      <a:alpha val="43137"/>
                    </a:srgbClr>
                  </a:outerShdw>
                </a:effectLst>
              </a:rPr>
              <a:t>Hospital/Health </a:t>
            </a:r>
            <a:r>
              <a:rPr lang="en-US" sz="2800" b="1" dirty="0">
                <a:effectLst>
                  <a:outerShdw blurRad="38100" dist="38100" dir="2700000" algn="tl">
                    <a:srgbClr val="000000">
                      <a:alpha val="43137"/>
                    </a:srgbClr>
                  </a:outerShdw>
                </a:effectLst>
              </a:rPr>
              <a:t>System CPhTs’ Level of Involvement, Perceived Importance to Them, </a:t>
            </a:r>
            <a:r>
              <a:rPr lang="en-US" sz="2800" b="1" dirty="0" smtClean="0">
                <a:effectLst>
                  <a:outerShdw blurRad="38100" dist="38100" dir="2700000" algn="tl">
                    <a:srgbClr val="000000">
                      <a:alpha val="43137"/>
                    </a:srgbClr>
                  </a:outerShdw>
                </a:effectLst>
              </a:rPr>
              <a:t>and </a:t>
            </a:r>
            <a:r>
              <a:rPr lang="en-US" sz="2800" b="1" dirty="0">
                <a:effectLst>
                  <a:outerShdw blurRad="38100" dist="38100" dir="2700000" algn="tl">
                    <a:srgbClr val="000000">
                      <a:alpha val="43137"/>
                    </a:srgbClr>
                  </a:outerShdw>
                </a:effectLst>
              </a:rPr>
              <a:t>to the Employer</a:t>
            </a:r>
          </a:p>
        </p:txBody>
      </p:sp>
      <p:sp>
        <p:nvSpPr>
          <p:cNvPr id="3" name="Content Placeholder 2"/>
          <p:cNvSpPr>
            <a:spLocks noGrp="1"/>
          </p:cNvSpPr>
          <p:nvPr>
            <p:ph sz="quarter" idx="1"/>
          </p:nvPr>
        </p:nvSpPr>
        <p:spPr>
          <a:xfrm>
            <a:off x="133572" y="1418897"/>
            <a:ext cx="8678163" cy="4980980"/>
          </a:xfrm>
        </p:spPr>
        <p:txBody>
          <a:bodyPr>
            <a:normAutofit fontScale="32500" lnSpcReduction="20000"/>
          </a:bodyPr>
          <a:lstStyle/>
          <a:p>
            <a:pPr marL="0" indent="0">
              <a:spcBef>
                <a:spcPts val="0"/>
              </a:spcBef>
              <a:buNone/>
            </a:pPr>
            <a:r>
              <a:rPr lang="en-US" sz="2400" dirty="0"/>
              <a:t>			</a:t>
            </a:r>
            <a:r>
              <a:rPr lang="en-US" sz="2400" dirty="0" smtClean="0"/>
              <a:t>                                                                         </a:t>
            </a:r>
            <a:r>
              <a:rPr lang="en-US" sz="3100" b="1" dirty="0" smtClean="0"/>
              <a:t>Involvement              Importance           </a:t>
            </a:r>
            <a:r>
              <a:rPr lang="en-US" sz="3100" b="1" dirty="0" err="1" smtClean="0"/>
              <a:t>Importance</a:t>
            </a:r>
            <a:r>
              <a:rPr lang="en-US" sz="3100" b="1" dirty="0" smtClean="0"/>
              <a:t> </a:t>
            </a:r>
            <a:r>
              <a:rPr lang="en-US" sz="3100" b="1" dirty="0"/>
              <a:t>to </a:t>
            </a:r>
            <a:r>
              <a:rPr lang="en-US" sz="3100" b="1" dirty="0" smtClean="0"/>
              <a:t>Employer</a:t>
            </a:r>
            <a:endParaRPr lang="en-US" sz="3100" b="1" dirty="0"/>
          </a:p>
          <a:p>
            <a:pPr marL="0" indent="0">
              <a:spcBef>
                <a:spcPts val="0"/>
              </a:spcBef>
              <a:buNone/>
            </a:pPr>
            <a:endParaRPr lang="en-US" sz="3900" b="1" i="1" dirty="0" smtClean="0"/>
          </a:p>
          <a:p>
            <a:pPr marL="0" indent="0">
              <a:spcBef>
                <a:spcPts val="0"/>
              </a:spcBef>
              <a:buNone/>
            </a:pPr>
            <a:r>
              <a:rPr lang="en-US" sz="3900" b="1" i="1" dirty="0" smtClean="0"/>
              <a:t>Replenish </a:t>
            </a:r>
            <a:r>
              <a:rPr lang="en-US" sz="3900" b="1" i="1" dirty="0"/>
              <a:t>unit dose carts</a:t>
            </a:r>
            <a:r>
              <a:rPr lang="en-US" sz="3900" dirty="0"/>
              <a:t>		</a:t>
            </a:r>
            <a:r>
              <a:rPr lang="en-US" sz="3900" dirty="0" smtClean="0"/>
              <a:t>	2.34±0.86            3.20±1.00         </a:t>
            </a:r>
            <a:r>
              <a:rPr lang="en-US" sz="3900" dirty="0"/>
              <a:t>2.98±0.98</a:t>
            </a:r>
          </a:p>
          <a:p>
            <a:pPr marL="0" indent="0">
              <a:spcBef>
                <a:spcPts val="0"/>
              </a:spcBef>
              <a:buNone/>
            </a:pPr>
            <a:r>
              <a:rPr lang="en-US" sz="3900" dirty="0"/>
              <a:t> </a:t>
            </a:r>
          </a:p>
          <a:p>
            <a:pPr marL="0" indent="0">
              <a:spcBef>
                <a:spcPts val="0"/>
              </a:spcBef>
              <a:buNone/>
            </a:pPr>
            <a:r>
              <a:rPr lang="en-US" sz="3900" b="1" i="1" dirty="0"/>
              <a:t>Restock floor stock and/or </a:t>
            </a:r>
            <a:r>
              <a:rPr lang="en-US" sz="3900" b="1" i="1" dirty="0" smtClean="0"/>
              <a:t>automated </a:t>
            </a:r>
            <a:endParaRPr lang="en-US" sz="3900" b="1" i="1" dirty="0"/>
          </a:p>
          <a:p>
            <a:pPr marL="0" indent="0">
              <a:spcBef>
                <a:spcPts val="0"/>
              </a:spcBef>
              <a:buNone/>
            </a:pPr>
            <a:r>
              <a:rPr lang="en-US" sz="3900" b="1" i="1" dirty="0"/>
              <a:t>dispensing cabinets</a:t>
            </a:r>
            <a:r>
              <a:rPr lang="en-US" sz="3900" dirty="0"/>
              <a:t>			</a:t>
            </a:r>
            <a:r>
              <a:rPr lang="en-US" sz="3900" dirty="0" smtClean="0"/>
              <a:t>	2.80±0.55            3.59±0.70          3.24±0.88</a:t>
            </a:r>
            <a:endParaRPr lang="en-US" sz="3900" dirty="0"/>
          </a:p>
          <a:p>
            <a:pPr marL="0" indent="0">
              <a:spcBef>
                <a:spcPts val="0"/>
              </a:spcBef>
              <a:buNone/>
            </a:pPr>
            <a:r>
              <a:rPr lang="en-US" sz="3900" dirty="0"/>
              <a:t> </a:t>
            </a:r>
          </a:p>
          <a:p>
            <a:pPr marL="0" indent="0">
              <a:spcBef>
                <a:spcPts val="0"/>
              </a:spcBef>
              <a:buNone/>
            </a:pPr>
            <a:r>
              <a:rPr lang="en-US" sz="3900" b="1" i="1" dirty="0"/>
              <a:t>Compound sterile preps (excluding </a:t>
            </a:r>
            <a:endParaRPr lang="en-US" sz="3900" b="1" i="1" dirty="0" smtClean="0"/>
          </a:p>
          <a:p>
            <a:pPr marL="0" indent="0">
              <a:spcBef>
                <a:spcPts val="0"/>
              </a:spcBef>
              <a:buNone/>
            </a:pPr>
            <a:r>
              <a:rPr lang="en-US" sz="3900" b="1" i="1" dirty="0" smtClean="0"/>
              <a:t>chemo</a:t>
            </a:r>
            <a:r>
              <a:rPr lang="en-US" sz="3900" b="1" i="1" dirty="0"/>
              <a:t>)	</a:t>
            </a:r>
            <a:r>
              <a:rPr lang="en-US" sz="3900" b="1" i="1" dirty="0" smtClean="0"/>
              <a:t>				</a:t>
            </a:r>
            <a:r>
              <a:rPr lang="en-US" sz="3900" dirty="0" smtClean="0"/>
              <a:t>2.57±0.72            3.57±0.85          3.19±0.94</a:t>
            </a:r>
            <a:endParaRPr lang="en-US" sz="3900" dirty="0"/>
          </a:p>
          <a:p>
            <a:pPr marL="0" indent="0">
              <a:spcBef>
                <a:spcPts val="0"/>
              </a:spcBef>
              <a:buNone/>
            </a:pPr>
            <a:r>
              <a:rPr lang="en-US" sz="3900" dirty="0"/>
              <a:t> </a:t>
            </a:r>
          </a:p>
          <a:p>
            <a:pPr marL="0" indent="0">
              <a:spcBef>
                <a:spcPts val="0"/>
              </a:spcBef>
              <a:buNone/>
            </a:pPr>
            <a:r>
              <a:rPr lang="en-US" sz="3900" b="1" i="1" dirty="0"/>
              <a:t>Compound chemo preps</a:t>
            </a:r>
            <a:r>
              <a:rPr lang="en-US" sz="3900" dirty="0"/>
              <a:t>		</a:t>
            </a:r>
            <a:r>
              <a:rPr lang="en-US" sz="3900" dirty="0" smtClean="0"/>
              <a:t>	1.62±0.84             3.12±1.15           3.06±1.06</a:t>
            </a:r>
            <a:endParaRPr lang="en-US" sz="3900" dirty="0"/>
          </a:p>
          <a:p>
            <a:pPr marL="0" indent="0">
              <a:spcBef>
                <a:spcPts val="0"/>
              </a:spcBef>
              <a:buNone/>
            </a:pPr>
            <a:r>
              <a:rPr lang="en-US" sz="3900" dirty="0"/>
              <a:t> </a:t>
            </a:r>
          </a:p>
          <a:p>
            <a:pPr marL="0" indent="0">
              <a:spcBef>
                <a:spcPts val="0"/>
              </a:spcBef>
              <a:buNone/>
            </a:pPr>
            <a:r>
              <a:rPr lang="en-US" sz="3900" b="1" i="1" dirty="0"/>
              <a:t>Order entry activities	</a:t>
            </a:r>
            <a:r>
              <a:rPr lang="en-US" sz="3900" dirty="0"/>
              <a:t>	</a:t>
            </a:r>
            <a:r>
              <a:rPr lang="en-US" sz="3900" dirty="0" smtClean="0"/>
              <a:t>	1.71±0.85             2.79±1.16           2.73±1.21</a:t>
            </a:r>
            <a:endParaRPr lang="en-US" sz="3900" dirty="0"/>
          </a:p>
          <a:p>
            <a:pPr marL="0" indent="0">
              <a:spcBef>
                <a:spcPts val="0"/>
              </a:spcBef>
              <a:buNone/>
            </a:pPr>
            <a:r>
              <a:rPr lang="en-US" sz="3900" dirty="0"/>
              <a:t> </a:t>
            </a:r>
          </a:p>
          <a:p>
            <a:pPr marL="0" indent="0">
              <a:spcBef>
                <a:spcPts val="0"/>
              </a:spcBef>
              <a:buNone/>
            </a:pPr>
            <a:r>
              <a:rPr lang="en-US" sz="3900" b="1" i="1" dirty="0"/>
              <a:t>Purchasing/inventory management</a:t>
            </a:r>
            <a:r>
              <a:rPr lang="en-US" sz="3900" dirty="0"/>
              <a:t>	</a:t>
            </a:r>
            <a:r>
              <a:rPr lang="en-US" sz="3900" dirty="0" smtClean="0"/>
              <a:t>	1.98±0.85             3.19±1.04          3.03±0.97</a:t>
            </a:r>
            <a:endParaRPr lang="en-US" sz="3900" dirty="0"/>
          </a:p>
          <a:p>
            <a:pPr marL="0" indent="0">
              <a:spcBef>
                <a:spcPts val="0"/>
              </a:spcBef>
              <a:buNone/>
            </a:pPr>
            <a:r>
              <a:rPr lang="en-US" sz="3900" dirty="0"/>
              <a:t> </a:t>
            </a:r>
          </a:p>
          <a:p>
            <a:pPr marL="0" indent="0">
              <a:spcBef>
                <a:spcPts val="0"/>
              </a:spcBef>
              <a:buNone/>
            </a:pPr>
            <a:r>
              <a:rPr lang="en-US" sz="3900" b="1" i="1" dirty="0"/>
              <a:t>Information technology system </a:t>
            </a:r>
            <a:endParaRPr lang="en-US" sz="3900" b="1" i="1" dirty="0" smtClean="0"/>
          </a:p>
          <a:p>
            <a:pPr marL="0" indent="0">
              <a:spcBef>
                <a:spcPts val="0"/>
              </a:spcBef>
              <a:buNone/>
            </a:pPr>
            <a:r>
              <a:rPr lang="en-US" sz="3900" b="1" i="1" dirty="0" smtClean="0"/>
              <a:t>management</a:t>
            </a:r>
            <a:r>
              <a:rPr lang="en-US" sz="3900" dirty="0"/>
              <a:t>	</a:t>
            </a:r>
            <a:r>
              <a:rPr lang="en-US" sz="3900" dirty="0" smtClean="0"/>
              <a:t>			1.73±0.80             2.83±1.14           2.76±1.11</a:t>
            </a:r>
            <a:endParaRPr lang="en-US" sz="3900" dirty="0"/>
          </a:p>
          <a:p>
            <a:pPr marL="0" indent="0">
              <a:spcBef>
                <a:spcPts val="0"/>
              </a:spcBef>
              <a:buNone/>
            </a:pPr>
            <a:r>
              <a:rPr lang="en-US" sz="3900" dirty="0"/>
              <a:t> </a:t>
            </a:r>
          </a:p>
          <a:p>
            <a:pPr marL="0" indent="0">
              <a:spcBef>
                <a:spcPts val="0"/>
              </a:spcBef>
              <a:buNone/>
            </a:pPr>
            <a:r>
              <a:rPr lang="en-US" sz="3900" b="1" i="1" dirty="0"/>
              <a:t>Controlled substance system </a:t>
            </a:r>
            <a:endParaRPr lang="en-US" sz="3900" b="1" i="1" dirty="0" smtClean="0"/>
          </a:p>
          <a:p>
            <a:pPr marL="0" indent="0">
              <a:spcBef>
                <a:spcPts val="0"/>
              </a:spcBef>
              <a:buNone/>
            </a:pPr>
            <a:r>
              <a:rPr lang="en-US" sz="3900" b="1" i="1" dirty="0" smtClean="0"/>
              <a:t>management</a:t>
            </a:r>
            <a:r>
              <a:rPr lang="en-US" sz="3900" dirty="0"/>
              <a:t>	</a:t>
            </a:r>
            <a:r>
              <a:rPr lang="en-US" sz="3900" dirty="0" smtClean="0"/>
              <a:t>			2.12±0.79             3.38±0.98          3.19±0.95</a:t>
            </a:r>
            <a:endParaRPr lang="en-US" sz="3900" dirty="0"/>
          </a:p>
          <a:p>
            <a:pPr marL="0" indent="0">
              <a:spcBef>
                <a:spcPts val="0"/>
              </a:spcBef>
              <a:buNone/>
            </a:pPr>
            <a:r>
              <a:rPr lang="en-US" sz="3900" dirty="0"/>
              <a:t> </a:t>
            </a:r>
          </a:p>
          <a:p>
            <a:pPr marL="0" indent="0">
              <a:spcBef>
                <a:spcPts val="0"/>
              </a:spcBef>
              <a:buNone/>
            </a:pPr>
            <a:r>
              <a:rPr lang="en-US" sz="3900" b="1" i="1" dirty="0"/>
              <a:t>Supervision of other technicians	</a:t>
            </a:r>
            <a:r>
              <a:rPr lang="en-US" sz="3900" b="1" i="1" dirty="0" smtClean="0"/>
              <a:t>	</a:t>
            </a:r>
            <a:r>
              <a:rPr lang="en-US" sz="3900" dirty="0" smtClean="0"/>
              <a:t>1.96±0.85             3.12±1.03           2.87±1.08</a:t>
            </a:r>
            <a:endParaRPr lang="en-US" sz="3900" dirty="0"/>
          </a:p>
          <a:p>
            <a:pPr marL="0" indent="0">
              <a:spcBef>
                <a:spcPts val="0"/>
              </a:spcBef>
              <a:buNone/>
            </a:pPr>
            <a:r>
              <a:rPr lang="en-US" sz="3900" dirty="0"/>
              <a:t> </a:t>
            </a:r>
          </a:p>
          <a:p>
            <a:pPr marL="0" indent="0">
              <a:spcBef>
                <a:spcPts val="0"/>
              </a:spcBef>
              <a:buNone/>
            </a:pPr>
            <a:r>
              <a:rPr lang="en-US" sz="3900" b="1" i="1" dirty="0"/>
              <a:t>Checking dispensing of other techs</a:t>
            </a:r>
            <a:r>
              <a:rPr lang="en-US" sz="3900" dirty="0"/>
              <a:t>	</a:t>
            </a:r>
            <a:r>
              <a:rPr lang="en-US" sz="3900" dirty="0" smtClean="0"/>
              <a:t>	1.78±0.86             2.73±1.22           2.56±1.24</a:t>
            </a:r>
            <a:endParaRPr lang="en-US" sz="3900" dirty="0"/>
          </a:p>
          <a:p>
            <a:pPr marL="0" indent="0">
              <a:spcBef>
                <a:spcPts val="0"/>
              </a:spcBef>
              <a:buNone/>
            </a:pPr>
            <a:endParaRPr lang="en-US" sz="3900" dirty="0"/>
          </a:p>
          <a:p>
            <a:pPr marL="0" indent="0">
              <a:spcBef>
                <a:spcPts val="0"/>
              </a:spcBef>
              <a:buNone/>
            </a:pPr>
            <a:r>
              <a:rPr lang="en-US" sz="3900" b="1" i="1" dirty="0"/>
              <a:t>Billing</a:t>
            </a:r>
            <a:r>
              <a:rPr lang="en-US" sz="3900" dirty="0"/>
              <a:t>				</a:t>
            </a:r>
            <a:r>
              <a:rPr lang="en-US" sz="3900" dirty="0" smtClean="0"/>
              <a:t>	1.71±0.88             2.69±1.26           2.76±1.20</a:t>
            </a:r>
            <a:endParaRPr lang="en-US" sz="3900" dirty="0"/>
          </a:p>
          <a:p>
            <a:endParaRPr lang="en-US" dirty="0"/>
          </a:p>
        </p:txBody>
      </p:sp>
    </p:spTree>
    <p:extLst>
      <p:ext uri="{BB962C8B-B14F-4D97-AF65-F5344CB8AC3E}">
        <p14:creationId xmlns:p14="http://schemas.microsoft.com/office/powerpoint/2010/main" xmlns="" val="3860127401"/>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Autofit/>
          </a:bodyPr>
          <a:lstStyle/>
          <a:p>
            <a:r>
              <a:rPr lang="en-US" sz="2400" b="1" dirty="0" smtClean="0">
                <a:effectLst>
                  <a:outerShdw blurRad="38100" dist="38100" dir="2700000" algn="tl">
                    <a:srgbClr val="000000">
                      <a:alpha val="43137"/>
                    </a:srgbClr>
                  </a:outerShdw>
                </a:effectLst>
              </a:rPr>
              <a:t>Hospital/Health System </a:t>
            </a:r>
            <a:r>
              <a:rPr lang="en-US" sz="2400" b="1" dirty="0" err="1" smtClean="0">
                <a:effectLst>
                  <a:outerShdw blurRad="38100" dist="38100" dir="2700000" algn="tl">
                    <a:srgbClr val="000000">
                      <a:alpha val="43137"/>
                    </a:srgbClr>
                  </a:outerShdw>
                </a:effectLst>
              </a:rPr>
              <a:t>CPhTs</a:t>
            </a:r>
            <a:r>
              <a:rPr lang="en-US" sz="2400" b="1" dirty="0" smtClean="0">
                <a:effectLst>
                  <a:outerShdw blurRad="38100" dist="38100" dir="2700000" algn="tl">
                    <a:srgbClr val="000000">
                      <a:alpha val="43137"/>
                    </a:srgbClr>
                  </a:outerShdw>
                </a:effectLst>
              </a:rPr>
              <a:t>’ Level of Involvement, Perceived Importance to Them, and to the Employer</a:t>
            </a:r>
            <a:endParaRPr lang="en-US" sz="2400" b="1" dirty="0">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298050" y="1481958"/>
            <a:ext cx="8625233" cy="5101405"/>
          </a:xfrm>
        </p:spPr>
        <p:txBody>
          <a:bodyPr>
            <a:normAutofit fontScale="25000" lnSpcReduction="20000"/>
          </a:bodyPr>
          <a:lstStyle/>
          <a:p>
            <a:pPr marL="0" indent="0">
              <a:buNone/>
            </a:pPr>
            <a:r>
              <a:rPr lang="en-US" dirty="0" smtClean="0"/>
              <a:t>				                                       </a:t>
            </a:r>
            <a:r>
              <a:rPr lang="en-US" sz="4000" b="1" dirty="0" smtClean="0"/>
              <a:t>Involvement*    Importance**            Importance to Employer</a:t>
            </a:r>
          </a:p>
          <a:p>
            <a:pPr marL="0" indent="0">
              <a:spcBef>
                <a:spcPts val="578"/>
              </a:spcBef>
              <a:buNone/>
            </a:pPr>
            <a:r>
              <a:rPr lang="en-US" sz="5400" b="1" i="1" dirty="0" smtClean="0"/>
              <a:t>Criteria-based </a:t>
            </a:r>
            <a:r>
              <a:rPr lang="en-US" sz="5400" b="1" i="1" dirty="0"/>
              <a:t>screening of medical</a:t>
            </a:r>
          </a:p>
          <a:p>
            <a:pPr marL="0" indent="0">
              <a:spcBef>
                <a:spcPts val="578"/>
              </a:spcBef>
              <a:buNone/>
            </a:pPr>
            <a:r>
              <a:rPr lang="en-US" sz="5400" b="1" i="1" dirty="0"/>
              <a:t>records to identify med-related problems</a:t>
            </a:r>
            <a:r>
              <a:rPr lang="en-US" sz="5400" dirty="0"/>
              <a:t>	</a:t>
            </a:r>
            <a:r>
              <a:rPr lang="en-US" sz="5400" dirty="0" smtClean="0"/>
              <a:t>1.49±0.78</a:t>
            </a:r>
            <a:r>
              <a:rPr lang="en-US" sz="5400" dirty="0"/>
              <a:t>	  </a:t>
            </a:r>
            <a:r>
              <a:rPr lang="en-US" sz="5400" dirty="0" smtClean="0"/>
              <a:t>     2.64±1.19    	2.62±1.20</a:t>
            </a:r>
            <a:endParaRPr lang="en-US" sz="5400" dirty="0"/>
          </a:p>
          <a:p>
            <a:pPr marL="0" indent="0">
              <a:spcBef>
                <a:spcPts val="578"/>
              </a:spcBef>
              <a:buNone/>
            </a:pPr>
            <a:r>
              <a:rPr lang="en-US" sz="5400" dirty="0"/>
              <a:t> </a:t>
            </a:r>
          </a:p>
          <a:p>
            <a:pPr marL="0" indent="0">
              <a:spcBef>
                <a:spcPts val="578"/>
              </a:spcBef>
              <a:buNone/>
            </a:pPr>
            <a:r>
              <a:rPr lang="en-US" sz="5400" b="1" i="1" dirty="0"/>
              <a:t>Preparation of clinical monitoring info</a:t>
            </a:r>
          </a:p>
          <a:p>
            <a:pPr marL="0" indent="0">
              <a:spcBef>
                <a:spcPts val="578"/>
              </a:spcBef>
              <a:buNone/>
            </a:pPr>
            <a:r>
              <a:rPr lang="en-US" sz="5400" b="1" i="1" dirty="0"/>
              <a:t>for pharmacist review</a:t>
            </a:r>
            <a:r>
              <a:rPr lang="en-US" sz="5400" dirty="0"/>
              <a:t>			</a:t>
            </a:r>
            <a:r>
              <a:rPr lang="en-US" sz="5400" dirty="0" smtClean="0"/>
              <a:t>1.39±0.71</a:t>
            </a:r>
            <a:r>
              <a:rPr lang="en-US" sz="5400" dirty="0"/>
              <a:t>	  </a:t>
            </a:r>
            <a:r>
              <a:rPr lang="en-US" sz="5400" dirty="0" smtClean="0"/>
              <a:t>      2.57±1.25    	2.49±1.18</a:t>
            </a:r>
            <a:endParaRPr lang="en-US" sz="5400" dirty="0"/>
          </a:p>
          <a:p>
            <a:pPr marL="0" indent="0">
              <a:spcBef>
                <a:spcPts val="578"/>
              </a:spcBef>
              <a:buNone/>
            </a:pPr>
            <a:r>
              <a:rPr lang="en-US" sz="5400" dirty="0"/>
              <a:t> </a:t>
            </a:r>
          </a:p>
          <a:p>
            <a:pPr marL="0" indent="0">
              <a:spcBef>
                <a:spcPts val="578"/>
              </a:spcBef>
              <a:buNone/>
            </a:pPr>
            <a:r>
              <a:rPr lang="en-US" sz="5400" b="1" i="1" dirty="0"/>
              <a:t>Dispensing meds with remote video </a:t>
            </a:r>
          </a:p>
          <a:p>
            <a:pPr marL="0" indent="0">
              <a:spcBef>
                <a:spcPts val="578"/>
              </a:spcBef>
              <a:buNone/>
            </a:pPr>
            <a:r>
              <a:rPr lang="en-US" sz="5400" b="1" i="1" dirty="0"/>
              <a:t>supervision </a:t>
            </a:r>
            <a:r>
              <a:rPr lang="en-US" sz="5400" dirty="0"/>
              <a:t>				</a:t>
            </a:r>
            <a:r>
              <a:rPr lang="en-US" sz="5400" dirty="0" smtClean="0"/>
              <a:t>1.20±0.55</a:t>
            </a:r>
            <a:r>
              <a:rPr lang="en-US" sz="5400" dirty="0"/>
              <a:t>	  </a:t>
            </a:r>
            <a:r>
              <a:rPr lang="en-US" sz="5400" dirty="0" smtClean="0"/>
              <a:t>      2.12±1.24    	2.20±1.24</a:t>
            </a:r>
            <a:endParaRPr lang="en-US" sz="5400" dirty="0"/>
          </a:p>
          <a:p>
            <a:pPr marL="0" indent="0">
              <a:spcBef>
                <a:spcPts val="578"/>
              </a:spcBef>
              <a:buNone/>
            </a:pPr>
            <a:r>
              <a:rPr lang="en-US" sz="5400" dirty="0"/>
              <a:t> </a:t>
            </a:r>
          </a:p>
          <a:p>
            <a:pPr marL="0" indent="0">
              <a:spcBef>
                <a:spcPts val="578"/>
              </a:spcBef>
              <a:buNone/>
            </a:pPr>
            <a:r>
              <a:rPr lang="en-US" sz="5400" b="1" i="1" dirty="0"/>
              <a:t>Medication assistance program management</a:t>
            </a:r>
            <a:r>
              <a:rPr lang="en-US" sz="5400" dirty="0"/>
              <a:t>	</a:t>
            </a:r>
            <a:r>
              <a:rPr lang="en-US" sz="5400" dirty="0" smtClean="0"/>
              <a:t>1.28±0.62</a:t>
            </a:r>
            <a:r>
              <a:rPr lang="en-US" sz="5400" dirty="0"/>
              <a:t>	 </a:t>
            </a:r>
            <a:r>
              <a:rPr lang="en-US" sz="5400" dirty="0" smtClean="0"/>
              <a:t>        2.32±1.24    	2.34±1.22</a:t>
            </a:r>
            <a:endParaRPr lang="en-US" sz="5400" dirty="0"/>
          </a:p>
          <a:p>
            <a:pPr marL="0" indent="0">
              <a:spcBef>
                <a:spcPts val="578"/>
              </a:spcBef>
              <a:buNone/>
            </a:pPr>
            <a:r>
              <a:rPr lang="en-US" sz="5400" dirty="0"/>
              <a:t> </a:t>
            </a:r>
          </a:p>
          <a:p>
            <a:pPr marL="0" indent="0">
              <a:spcBef>
                <a:spcPts val="578"/>
              </a:spcBef>
              <a:buNone/>
            </a:pPr>
            <a:r>
              <a:rPr lang="en-US" sz="5400" b="1" i="1" dirty="0"/>
              <a:t>Initiation of med reconciliation</a:t>
            </a:r>
            <a:r>
              <a:rPr lang="en-US" sz="5400" dirty="0"/>
              <a:t>		</a:t>
            </a:r>
            <a:r>
              <a:rPr lang="en-US" sz="5400" dirty="0" smtClean="0"/>
              <a:t> 1.43±0.74</a:t>
            </a:r>
            <a:r>
              <a:rPr lang="en-US" sz="5400" dirty="0"/>
              <a:t>	  </a:t>
            </a:r>
            <a:r>
              <a:rPr lang="en-US" sz="5400" dirty="0" smtClean="0"/>
              <a:t>       2.62±1.20    	2.51±1.17</a:t>
            </a:r>
            <a:endParaRPr lang="en-US" sz="5400" dirty="0"/>
          </a:p>
          <a:p>
            <a:pPr marL="0" indent="0">
              <a:spcBef>
                <a:spcPts val="578"/>
              </a:spcBef>
              <a:buNone/>
            </a:pPr>
            <a:r>
              <a:rPr lang="en-US" sz="5400" dirty="0"/>
              <a:t> </a:t>
            </a:r>
          </a:p>
          <a:p>
            <a:pPr marL="0" indent="0">
              <a:spcBef>
                <a:spcPts val="578"/>
              </a:spcBef>
              <a:buNone/>
            </a:pPr>
            <a:r>
              <a:rPr lang="en-US" sz="5400" b="1" i="1" dirty="0"/>
              <a:t>Quality assurance activities/</a:t>
            </a:r>
          </a:p>
          <a:p>
            <a:pPr marL="0" indent="0">
              <a:spcBef>
                <a:spcPts val="578"/>
              </a:spcBef>
              <a:buNone/>
            </a:pPr>
            <a:r>
              <a:rPr lang="en-US" sz="5400" b="1" i="1" dirty="0"/>
              <a:t>unit inspections</a:t>
            </a:r>
            <a:r>
              <a:rPr lang="en-US" sz="5400" dirty="0"/>
              <a:t>			</a:t>
            </a:r>
            <a:r>
              <a:rPr lang="en-US" sz="5400" dirty="0" smtClean="0"/>
              <a:t> 	2.48±0.72</a:t>
            </a:r>
            <a:r>
              <a:rPr lang="en-US" sz="5400" dirty="0"/>
              <a:t>	  </a:t>
            </a:r>
            <a:r>
              <a:rPr lang="en-US" sz="5400" dirty="0" smtClean="0"/>
              <a:t>       3.32±0.90    	3.14±0.93</a:t>
            </a:r>
            <a:endParaRPr lang="en-US" sz="5400" dirty="0"/>
          </a:p>
          <a:p>
            <a:pPr marL="0" indent="0">
              <a:spcBef>
                <a:spcPts val="578"/>
              </a:spcBef>
              <a:buNone/>
            </a:pPr>
            <a:r>
              <a:rPr lang="en-US" sz="5400" dirty="0"/>
              <a:t> </a:t>
            </a:r>
          </a:p>
          <a:p>
            <a:pPr marL="0" indent="0">
              <a:spcBef>
                <a:spcPts val="578"/>
              </a:spcBef>
              <a:buNone/>
            </a:pPr>
            <a:r>
              <a:rPr lang="en-US" sz="5400" b="1" i="1" dirty="0"/>
              <a:t>Packaging/repackaging activities</a:t>
            </a:r>
            <a:r>
              <a:rPr lang="en-US" sz="5400" dirty="0"/>
              <a:t>		</a:t>
            </a:r>
            <a:r>
              <a:rPr lang="en-US" sz="5400" dirty="0" smtClean="0"/>
              <a:t> 2.43±0.72</a:t>
            </a:r>
            <a:r>
              <a:rPr lang="en-US" sz="5400" dirty="0"/>
              <a:t>	  </a:t>
            </a:r>
            <a:r>
              <a:rPr lang="en-US" sz="5400" dirty="0" smtClean="0"/>
              <a:t>       3.29±0.95    	3.03±1.00</a:t>
            </a:r>
            <a:endParaRPr lang="en-US" sz="5400" dirty="0"/>
          </a:p>
          <a:p>
            <a:pPr marL="0" indent="0">
              <a:spcBef>
                <a:spcPts val="578"/>
              </a:spcBef>
              <a:buNone/>
            </a:pPr>
            <a:r>
              <a:rPr lang="en-US" sz="5400" dirty="0"/>
              <a:t> </a:t>
            </a:r>
          </a:p>
          <a:p>
            <a:pPr marL="0" indent="0">
              <a:spcBef>
                <a:spcPts val="578"/>
              </a:spcBef>
              <a:buNone/>
            </a:pPr>
            <a:r>
              <a:rPr lang="en-US" sz="5400" b="1" i="1" dirty="0"/>
              <a:t>Facilitating transitions of care</a:t>
            </a:r>
            <a:r>
              <a:rPr lang="en-US" sz="5400" dirty="0"/>
              <a:t>		</a:t>
            </a:r>
            <a:r>
              <a:rPr lang="en-US" sz="5400" dirty="0" smtClean="0"/>
              <a:t>1.61±0.84</a:t>
            </a:r>
            <a:r>
              <a:rPr lang="en-US" sz="5400" dirty="0"/>
              <a:t>	  </a:t>
            </a:r>
            <a:r>
              <a:rPr lang="en-US" sz="5400" dirty="0" smtClean="0"/>
              <a:t>        2.73±1.21    	2.66±1.18</a:t>
            </a:r>
            <a:endParaRPr lang="en-US" sz="5400" dirty="0"/>
          </a:p>
          <a:p>
            <a:endParaRPr lang="en-US" dirty="0"/>
          </a:p>
        </p:txBody>
      </p:sp>
    </p:spTree>
    <p:extLst>
      <p:ext uri="{BB962C8B-B14F-4D97-AF65-F5344CB8AC3E}">
        <p14:creationId xmlns:p14="http://schemas.microsoft.com/office/powerpoint/2010/main" xmlns="" val="3701345702"/>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69634"/>
            <a:ext cx="9144000" cy="819150"/>
          </a:xfrm>
        </p:spPr>
        <p:txBody>
          <a:bodyPr>
            <a:normAutofit fontScale="90000"/>
          </a:bodyPr>
          <a:lstStyle/>
          <a:p>
            <a:r>
              <a:rPr lang="en-US" b="1" dirty="0" smtClean="0">
                <a:effectLst>
                  <a:outerShdw blurRad="38100" dist="38100" dir="2700000" algn="tl">
                    <a:srgbClr val="000000">
                      <a:alpha val="43137"/>
                    </a:srgbClr>
                  </a:outerShdw>
                </a:effectLst>
              </a:rPr>
              <a:t>Hospital/Health System </a:t>
            </a:r>
            <a:r>
              <a:rPr lang="en-US" b="1" dirty="0" err="1" smtClean="0">
                <a:effectLst>
                  <a:outerShdw blurRad="38100" dist="38100" dir="2700000" algn="tl">
                    <a:srgbClr val="000000">
                      <a:alpha val="43137"/>
                    </a:srgbClr>
                  </a:outerShdw>
                </a:effectLst>
              </a:rPr>
              <a:t>CPhT</a:t>
            </a:r>
            <a:r>
              <a:rPr lang="en-US" b="1" dirty="0" smtClean="0">
                <a:effectLst>
                  <a:outerShdw blurRad="38100" dist="38100" dir="2700000" algn="tl">
                    <a:srgbClr val="000000">
                      <a:alpha val="43137"/>
                    </a:srgbClr>
                  </a:outerShdw>
                </a:effectLst>
              </a:rPr>
              <a:t> Task/Activity Involvement</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220717" y="1316876"/>
            <a:ext cx="8586952" cy="6360387"/>
          </a:xfrm>
        </p:spPr>
        <p:txBody>
          <a:bodyPr>
            <a:normAutofit/>
          </a:bodyPr>
          <a:lstStyle/>
          <a:p>
            <a:r>
              <a:rPr lang="en-US" sz="2300" dirty="0" smtClean="0"/>
              <a:t>The range </a:t>
            </a:r>
            <a:r>
              <a:rPr lang="en-US" sz="2300" dirty="0"/>
              <a:t>of tasks/activities and level of involvement much more varied than was the case for community pharmacy </a:t>
            </a:r>
          </a:p>
          <a:p>
            <a:r>
              <a:rPr lang="en-US" sz="2300" dirty="0"/>
              <a:t>Highest level of involvement in floor stock, quality assurance, sterile compounding, repackaging, </a:t>
            </a:r>
            <a:r>
              <a:rPr lang="en-US" sz="2300" dirty="0" smtClean="0"/>
              <a:t>and </a:t>
            </a:r>
            <a:r>
              <a:rPr lang="en-US" sz="2300" dirty="0"/>
              <a:t>controlled substance system management</a:t>
            </a:r>
          </a:p>
          <a:p>
            <a:r>
              <a:rPr lang="en-US" sz="2300" dirty="0"/>
              <a:t>Lowest in dispensing meds with remote video supervision, </a:t>
            </a:r>
            <a:r>
              <a:rPr lang="en-US" sz="2300" dirty="0" smtClean="0"/>
              <a:t>medication </a:t>
            </a:r>
            <a:r>
              <a:rPr lang="en-US" sz="2300" dirty="0"/>
              <a:t>assistance program involvement, </a:t>
            </a:r>
            <a:r>
              <a:rPr lang="en-US" sz="2300" dirty="0" smtClean="0"/>
              <a:t>prep </a:t>
            </a:r>
            <a:r>
              <a:rPr lang="en-US" sz="2300" dirty="0"/>
              <a:t>of clinical monitoring information, </a:t>
            </a:r>
            <a:r>
              <a:rPr lang="en-US" sz="2300" dirty="0" smtClean="0"/>
              <a:t>and </a:t>
            </a:r>
            <a:r>
              <a:rPr lang="en-US" sz="2300" dirty="0"/>
              <a:t>screening of medical records</a:t>
            </a:r>
          </a:p>
          <a:p>
            <a:r>
              <a:rPr lang="en-US" sz="2300" dirty="0"/>
              <a:t>Largest gaps between self-ascribed importance </a:t>
            </a:r>
            <a:r>
              <a:rPr lang="en-US" sz="2300" dirty="0" smtClean="0"/>
              <a:t>and </a:t>
            </a:r>
            <a:r>
              <a:rPr lang="en-US" sz="2300" dirty="0"/>
              <a:t>perceived importance by the employer found in regard in compounding non-sterile products </a:t>
            </a:r>
            <a:r>
              <a:rPr lang="en-US" sz="2300" dirty="0" smtClean="0"/>
              <a:t>, </a:t>
            </a:r>
            <a:r>
              <a:rPr lang="en-US" sz="2300" dirty="0"/>
              <a:t>repackaging activities, supervision of other technicians, and replenishing unit dose carts  </a:t>
            </a:r>
          </a:p>
          <a:p>
            <a:endParaRPr lang="en-US" sz="2600" dirty="0"/>
          </a:p>
        </p:txBody>
      </p:sp>
    </p:spTree>
    <p:extLst>
      <p:ext uri="{BB962C8B-B14F-4D97-AF65-F5344CB8AC3E}">
        <p14:creationId xmlns:p14="http://schemas.microsoft.com/office/powerpoint/2010/main" xmlns="" val="246772112"/>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
            <a:ext cx="9144000" cy="1085850"/>
          </a:xfrm>
        </p:spPr>
        <p:txBody>
          <a:bodyPr>
            <a:normAutofit fontScale="90000"/>
          </a:bodyPr>
          <a:lstStyle/>
          <a:p>
            <a:r>
              <a:rPr lang="en-US" b="1" dirty="0" err="1" smtClean="0">
                <a:effectLst>
                  <a:outerShdw blurRad="38100" dist="38100" dir="2700000" algn="tl">
                    <a:srgbClr val="000000">
                      <a:alpha val="43137"/>
                    </a:srgbClr>
                  </a:outerShdw>
                </a:effectLst>
              </a:rPr>
              <a:t>CPhT</a:t>
            </a:r>
            <a:r>
              <a:rPr lang="en-US" b="1" dirty="0" smtClean="0">
                <a:effectLst>
                  <a:outerShdw blurRad="38100" dist="38100" dir="2700000" algn="tl">
                    <a:srgbClr val="000000">
                      <a:alpha val="43137"/>
                    </a:srgbClr>
                  </a:outerShdw>
                </a:effectLst>
              </a:rPr>
              <a:t> Satisfaction with Various Facets of their Job</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614363" y="1471447"/>
            <a:ext cx="8266877" cy="5270091"/>
          </a:xfrm>
        </p:spPr>
        <p:txBody>
          <a:bodyPr>
            <a:normAutofit fontScale="25000" lnSpcReduction="20000"/>
          </a:bodyPr>
          <a:lstStyle/>
          <a:p>
            <a:pPr>
              <a:spcBef>
                <a:spcPts val="0"/>
              </a:spcBef>
              <a:buNone/>
            </a:pPr>
            <a:r>
              <a:rPr lang="en-US" sz="6200" dirty="0"/>
              <a:t>				</a:t>
            </a:r>
            <a:r>
              <a:rPr lang="en-US" sz="5600" b="1" dirty="0" smtClean="0"/>
              <a:t>Community</a:t>
            </a:r>
            <a:r>
              <a:rPr lang="en-US" sz="5600" dirty="0"/>
              <a:t>	</a:t>
            </a:r>
            <a:r>
              <a:rPr lang="en-US" sz="5600" b="1" dirty="0"/>
              <a:t>Hospital</a:t>
            </a:r>
            <a:r>
              <a:rPr lang="en-US" sz="5600" dirty="0"/>
              <a:t>		</a:t>
            </a:r>
            <a:r>
              <a:rPr lang="en-US" sz="5600" b="1" dirty="0"/>
              <a:t>  </a:t>
            </a:r>
            <a:r>
              <a:rPr lang="en-US" sz="5600" b="1" dirty="0" smtClean="0"/>
              <a:t>Total</a:t>
            </a:r>
            <a:endParaRPr lang="en-US" sz="5600" b="1" dirty="0"/>
          </a:p>
          <a:p>
            <a:pPr>
              <a:spcBef>
                <a:spcPts val="0"/>
              </a:spcBef>
              <a:buNone/>
            </a:pPr>
            <a:endParaRPr lang="en-US" sz="6200" dirty="0"/>
          </a:p>
          <a:p>
            <a:pPr>
              <a:spcBef>
                <a:spcPts val="0"/>
              </a:spcBef>
              <a:buNone/>
            </a:pPr>
            <a:endParaRPr lang="en-US" sz="6200" b="1" i="1" dirty="0" smtClean="0"/>
          </a:p>
          <a:p>
            <a:pPr>
              <a:spcBef>
                <a:spcPts val="0"/>
              </a:spcBef>
              <a:buNone/>
            </a:pPr>
            <a:r>
              <a:rPr lang="en-US" sz="6200" b="1" i="1" dirty="0" smtClean="0"/>
              <a:t>Work </a:t>
            </a:r>
            <a:r>
              <a:rPr lang="en-US" sz="6200" b="1" i="1" dirty="0"/>
              <a:t>schedule</a:t>
            </a:r>
            <a:r>
              <a:rPr lang="en-US" sz="6200" dirty="0"/>
              <a:t>		4.60±1.23		4.64±1.37		  4.68±1.26</a:t>
            </a:r>
          </a:p>
          <a:p>
            <a:pPr>
              <a:spcBef>
                <a:spcPts val="0"/>
              </a:spcBef>
              <a:buNone/>
            </a:pPr>
            <a:endParaRPr lang="en-US" sz="6200" dirty="0"/>
          </a:p>
          <a:p>
            <a:pPr>
              <a:spcBef>
                <a:spcPts val="0"/>
              </a:spcBef>
              <a:buNone/>
            </a:pPr>
            <a:r>
              <a:rPr lang="en-US" sz="6200" b="1" i="1" dirty="0"/>
              <a:t>Pharmacist co-workers</a:t>
            </a:r>
            <a:r>
              <a:rPr lang="en-US" sz="6200" dirty="0"/>
              <a:t>	4.84±1.17		4.59±1.27		  4.78±1.91</a:t>
            </a:r>
          </a:p>
          <a:p>
            <a:pPr>
              <a:spcBef>
                <a:spcPts val="0"/>
              </a:spcBef>
              <a:buNone/>
            </a:pPr>
            <a:endParaRPr lang="en-US" sz="6200" dirty="0"/>
          </a:p>
          <a:p>
            <a:pPr>
              <a:spcBef>
                <a:spcPts val="0"/>
              </a:spcBef>
              <a:buNone/>
            </a:pPr>
            <a:r>
              <a:rPr lang="en-US" sz="6200" b="1" i="1" dirty="0"/>
              <a:t>Pharmacy technician </a:t>
            </a:r>
          </a:p>
          <a:p>
            <a:pPr>
              <a:spcBef>
                <a:spcPts val="0"/>
              </a:spcBef>
              <a:buNone/>
            </a:pPr>
            <a:r>
              <a:rPr lang="en-US" sz="6200" b="1" i="1" dirty="0"/>
              <a:t>co-workers</a:t>
            </a:r>
            <a:r>
              <a:rPr lang="en-US" sz="6200" dirty="0"/>
              <a:t>		4.62±1.16		4.18±1.30		  4.51±1.20</a:t>
            </a:r>
          </a:p>
          <a:p>
            <a:pPr>
              <a:spcBef>
                <a:spcPts val="0"/>
              </a:spcBef>
              <a:buNone/>
            </a:pPr>
            <a:endParaRPr lang="en-US" sz="6200" dirty="0"/>
          </a:p>
          <a:p>
            <a:pPr>
              <a:spcBef>
                <a:spcPts val="0"/>
              </a:spcBef>
              <a:buNone/>
            </a:pPr>
            <a:r>
              <a:rPr lang="en-US" sz="6200" b="1" i="1" dirty="0"/>
              <a:t>Workload	</a:t>
            </a:r>
            <a:r>
              <a:rPr lang="en-US" sz="6200" dirty="0"/>
              <a:t>	</a:t>
            </a:r>
            <a:r>
              <a:rPr lang="en-US" sz="6200" dirty="0" smtClean="0"/>
              <a:t>4.17±1.38</a:t>
            </a:r>
            <a:r>
              <a:rPr lang="en-US" sz="6200" dirty="0"/>
              <a:t>		3.90±1.42		  4.15±1.37</a:t>
            </a:r>
          </a:p>
          <a:p>
            <a:pPr>
              <a:spcBef>
                <a:spcPts val="0"/>
              </a:spcBef>
              <a:buNone/>
            </a:pPr>
            <a:endParaRPr lang="en-US" sz="6200" dirty="0"/>
          </a:p>
          <a:p>
            <a:pPr>
              <a:spcBef>
                <a:spcPts val="0"/>
              </a:spcBef>
              <a:buNone/>
            </a:pPr>
            <a:r>
              <a:rPr lang="en-US" sz="6200" b="1" i="1" dirty="0"/>
              <a:t>Pay/wages</a:t>
            </a:r>
            <a:r>
              <a:rPr lang="en-US" sz="6200" dirty="0"/>
              <a:t>		3.40±1.49		3.37±1.50		  3.47±1.48</a:t>
            </a:r>
          </a:p>
          <a:p>
            <a:pPr>
              <a:spcBef>
                <a:spcPts val="0"/>
              </a:spcBef>
              <a:buNone/>
            </a:pPr>
            <a:endParaRPr lang="en-US" sz="6200" dirty="0"/>
          </a:p>
          <a:p>
            <a:pPr>
              <a:spcBef>
                <a:spcPts val="0"/>
              </a:spcBef>
              <a:buNone/>
            </a:pPr>
            <a:r>
              <a:rPr lang="en-US" sz="6200" b="1" i="1" dirty="0"/>
              <a:t>Opportunity to use </a:t>
            </a:r>
          </a:p>
          <a:p>
            <a:pPr>
              <a:spcBef>
                <a:spcPts val="0"/>
              </a:spcBef>
              <a:buNone/>
            </a:pPr>
            <a:r>
              <a:rPr lang="en-US" sz="6200" b="1" i="1" dirty="0"/>
              <a:t>your knowledge</a:t>
            </a:r>
            <a:r>
              <a:rPr lang="en-US" sz="6200" dirty="0"/>
              <a:t>		4.79±1.11		4.35±1.35		  4.61±1.23</a:t>
            </a:r>
          </a:p>
          <a:p>
            <a:pPr>
              <a:spcBef>
                <a:spcPts val="0"/>
              </a:spcBef>
              <a:buNone/>
            </a:pPr>
            <a:endParaRPr lang="en-US" sz="6200" dirty="0"/>
          </a:p>
          <a:p>
            <a:pPr>
              <a:spcBef>
                <a:spcPts val="0"/>
              </a:spcBef>
              <a:buNone/>
            </a:pPr>
            <a:r>
              <a:rPr lang="en-US" sz="6200" b="1" i="1" dirty="0"/>
              <a:t>Opportunity for </a:t>
            </a:r>
            <a:endParaRPr lang="en-US" sz="6200" b="1" i="1" dirty="0" smtClean="0"/>
          </a:p>
          <a:p>
            <a:pPr>
              <a:spcBef>
                <a:spcPts val="0"/>
              </a:spcBef>
              <a:buNone/>
            </a:pPr>
            <a:r>
              <a:rPr lang="en-US" sz="6200" b="1" i="1" dirty="0" smtClean="0"/>
              <a:t>advancement</a:t>
            </a:r>
            <a:r>
              <a:rPr lang="en-US" sz="6200" dirty="0"/>
              <a:t>	</a:t>
            </a:r>
            <a:r>
              <a:rPr lang="en-US" sz="6200" dirty="0" smtClean="0"/>
              <a:t>	3.54±1.54</a:t>
            </a:r>
            <a:r>
              <a:rPr lang="en-US" sz="6200" dirty="0"/>
              <a:t>		3.11±1.52		  3.44±1.54</a:t>
            </a:r>
          </a:p>
          <a:p>
            <a:pPr>
              <a:spcBef>
                <a:spcPts val="0"/>
              </a:spcBef>
              <a:buNone/>
            </a:pPr>
            <a:endParaRPr lang="en-US" sz="6200" dirty="0"/>
          </a:p>
          <a:p>
            <a:pPr>
              <a:spcBef>
                <a:spcPts val="0"/>
              </a:spcBef>
              <a:buNone/>
            </a:pPr>
            <a:r>
              <a:rPr lang="en-US" sz="6200" b="1" i="1" dirty="0"/>
              <a:t>Employee benefits</a:t>
            </a:r>
            <a:r>
              <a:rPr lang="en-US" sz="6200" dirty="0"/>
              <a:t>	</a:t>
            </a:r>
            <a:r>
              <a:rPr lang="en-US" sz="6200" dirty="0" smtClean="0"/>
              <a:t>3.86±1.50</a:t>
            </a:r>
            <a:r>
              <a:rPr lang="en-US" sz="6200" dirty="0"/>
              <a:t>		4.25±1.44		  4.00±1.49</a:t>
            </a:r>
          </a:p>
          <a:p>
            <a:pPr>
              <a:spcBef>
                <a:spcPts val="0"/>
              </a:spcBef>
              <a:buNone/>
            </a:pPr>
            <a:endParaRPr lang="en-US" sz="6200" dirty="0"/>
          </a:p>
          <a:p>
            <a:pPr>
              <a:spcBef>
                <a:spcPts val="0"/>
              </a:spcBef>
              <a:buNone/>
            </a:pPr>
            <a:r>
              <a:rPr lang="en-US" sz="6200" b="1" i="1" dirty="0"/>
              <a:t>Level of stress</a:t>
            </a:r>
            <a:r>
              <a:rPr lang="en-US" sz="6200" dirty="0"/>
              <a:t>		3.30±1.51		3.45±1.49		  3.41±1.49</a:t>
            </a:r>
          </a:p>
          <a:p>
            <a:pPr>
              <a:spcBef>
                <a:spcPts val="0"/>
              </a:spcBef>
              <a:buNone/>
            </a:pPr>
            <a:r>
              <a:rPr lang="en-US" sz="6200" b="1" i="1" dirty="0" smtClean="0"/>
              <a:t>Fair </a:t>
            </a:r>
            <a:r>
              <a:rPr lang="en-US" sz="6200" b="1" i="1" dirty="0"/>
              <a:t>treatment from </a:t>
            </a:r>
          </a:p>
          <a:p>
            <a:pPr>
              <a:spcBef>
                <a:spcPts val="0"/>
              </a:spcBef>
              <a:buNone/>
            </a:pPr>
            <a:r>
              <a:rPr lang="en-US" sz="6200" b="1" i="1" dirty="0"/>
              <a:t>management</a:t>
            </a:r>
            <a:r>
              <a:rPr lang="en-US" sz="6200" dirty="0"/>
              <a:t>		4.10±1.44		3.65±1.49		  3.99±1.48</a:t>
            </a:r>
          </a:p>
          <a:p>
            <a:pPr>
              <a:buNone/>
            </a:pPr>
            <a:endParaRPr lang="en-US" dirty="0"/>
          </a:p>
        </p:txBody>
      </p:sp>
    </p:spTree>
    <p:extLst>
      <p:ext uri="{BB962C8B-B14F-4D97-AF65-F5344CB8AC3E}">
        <p14:creationId xmlns:p14="http://schemas.microsoft.com/office/powerpoint/2010/main" xmlns="" val="3542062823"/>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
            <a:ext cx="9144000" cy="762000"/>
          </a:xfrm>
        </p:spPr>
        <p:txBody>
          <a:bodyPr/>
          <a:lstStyle/>
          <a:p>
            <a:r>
              <a:rPr lang="en-US" b="1" dirty="0" smtClean="0">
                <a:effectLst>
                  <a:outerShdw blurRad="38100" dist="38100" dir="2700000" algn="tl">
                    <a:srgbClr val="000000">
                      <a:alpha val="43137"/>
                    </a:srgbClr>
                  </a:outerShdw>
                </a:effectLst>
              </a:rPr>
              <a:t>Contributors to </a:t>
            </a:r>
            <a:r>
              <a:rPr lang="en-US" b="1" dirty="0" err="1" smtClean="0">
                <a:effectLst>
                  <a:outerShdw blurRad="38100" dist="38100" dir="2700000" algn="tl">
                    <a:srgbClr val="000000">
                      <a:alpha val="43137"/>
                    </a:srgbClr>
                  </a:outerShdw>
                </a:effectLst>
              </a:rPr>
              <a:t>CPhT</a:t>
            </a:r>
            <a:r>
              <a:rPr lang="en-US" b="1" dirty="0" smtClean="0">
                <a:effectLst>
                  <a:outerShdw blurRad="38100" dist="38100" dir="2700000" algn="tl">
                    <a:srgbClr val="000000">
                      <a:alpha val="43137"/>
                    </a:srgbClr>
                  </a:outerShdw>
                </a:effectLst>
              </a:rPr>
              <a:t> Stress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252247" y="1450427"/>
            <a:ext cx="8628993" cy="4929351"/>
          </a:xfrm>
        </p:spPr>
        <p:txBody>
          <a:bodyPr>
            <a:normAutofit fontScale="55000" lnSpcReduction="20000"/>
          </a:bodyPr>
          <a:lstStyle/>
          <a:p>
            <a:pPr>
              <a:buNone/>
            </a:pPr>
            <a:r>
              <a:rPr lang="en-US" dirty="0" smtClean="0"/>
              <a:t>				                  </a:t>
            </a:r>
            <a:r>
              <a:rPr lang="en-US" sz="2500" b="1" dirty="0" smtClean="0"/>
              <a:t>Community</a:t>
            </a:r>
            <a:r>
              <a:rPr lang="en-US" sz="2500" b="1" dirty="0"/>
              <a:t>	Hospital	</a:t>
            </a:r>
            <a:r>
              <a:rPr lang="en-US" sz="2500" b="1" dirty="0" smtClean="0"/>
              <a:t>                    Total</a:t>
            </a:r>
            <a:endParaRPr lang="en-US" sz="2500" dirty="0"/>
          </a:p>
          <a:p>
            <a:pPr>
              <a:spcBef>
                <a:spcPts val="0"/>
              </a:spcBef>
              <a:buNone/>
            </a:pPr>
            <a:r>
              <a:rPr lang="en-US" b="1" i="1" dirty="0" smtClean="0"/>
              <a:t>The amount or volume </a:t>
            </a:r>
          </a:p>
          <a:p>
            <a:pPr>
              <a:spcBef>
                <a:spcPts val="0"/>
              </a:spcBef>
              <a:buNone/>
            </a:pPr>
            <a:r>
              <a:rPr lang="en-US" b="1" i="1" dirty="0" smtClean="0"/>
              <a:t>of work </a:t>
            </a:r>
            <a:r>
              <a:rPr lang="en-US" dirty="0" smtClean="0"/>
              <a:t>				3.40±0.96		3.29±1.14	  	3.37±1.02</a:t>
            </a:r>
          </a:p>
          <a:p>
            <a:pPr>
              <a:spcBef>
                <a:spcPts val="0"/>
              </a:spcBef>
              <a:buNone/>
            </a:pPr>
            <a:endParaRPr lang="en-US" dirty="0" smtClean="0"/>
          </a:p>
          <a:p>
            <a:pPr>
              <a:spcBef>
                <a:spcPts val="0"/>
              </a:spcBef>
              <a:buNone/>
            </a:pPr>
            <a:r>
              <a:rPr lang="en-US" b="1" i="1" dirty="0" smtClean="0"/>
              <a:t>Being short-staffed</a:t>
            </a:r>
            <a:r>
              <a:rPr lang="en-US" dirty="0" smtClean="0"/>
              <a:t>		3.73±1.06		3.65±1.07	  	3.63±1.09</a:t>
            </a:r>
          </a:p>
          <a:p>
            <a:pPr>
              <a:spcBef>
                <a:spcPts val="0"/>
              </a:spcBef>
              <a:buNone/>
            </a:pPr>
            <a:endParaRPr lang="en-US" dirty="0" smtClean="0"/>
          </a:p>
          <a:p>
            <a:pPr>
              <a:spcBef>
                <a:spcPts val="0"/>
              </a:spcBef>
              <a:buNone/>
            </a:pPr>
            <a:r>
              <a:rPr lang="en-US" b="1" i="1" dirty="0" smtClean="0"/>
              <a:t>Other employees not doing </a:t>
            </a:r>
          </a:p>
          <a:p>
            <a:pPr>
              <a:spcBef>
                <a:spcPts val="0"/>
              </a:spcBef>
              <a:buNone/>
            </a:pPr>
            <a:r>
              <a:rPr lang="en-US" b="1" i="1" dirty="0" smtClean="0"/>
              <a:t>their fair share of work		</a:t>
            </a:r>
            <a:r>
              <a:rPr lang="en-US" dirty="0" smtClean="0"/>
              <a:t>3.36±1.18		3.80±1.09	  	3.44±1.18</a:t>
            </a:r>
          </a:p>
          <a:p>
            <a:pPr>
              <a:spcBef>
                <a:spcPts val="0"/>
              </a:spcBef>
              <a:buNone/>
            </a:pPr>
            <a:endParaRPr lang="en-US" dirty="0" smtClean="0"/>
          </a:p>
          <a:p>
            <a:pPr>
              <a:spcBef>
                <a:spcPts val="0"/>
              </a:spcBef>
              <a:buNone/>
            </a:pPr>
            <a:r>
              <a:rPr lang="en-US" b="1" i="1" dirty="0" smtClean="0"/>
              <a:t>Disagreements with technician </a:t>
            </a:r>
          </a:p>
          <a:p>
            <a:pPr>
              <a:spcBef>
                <a:spcPts val="0"/>
              </a:spcBef>
              <a:buNone/>
            </a:pPr>
            <a:r>
              <a:rPr lang="en-US" b="1" i="1" dirty="0" smtClean="0"/>
              <a:t>peers at my job</a:t>
            </a:r>
            <a:r>
              <a:rPr lang="en-US" dirty="0" smtClean="0"/>
              <a:t>			2.24±1.14		2.77±1.17	  	2.38±1.15</a:t>
            </a:r>
          </a:p>
          <a:p>
            <a:pPr>
              <a:spcBef>
                <a:spcPts val="0"/>
              </a:spcBef>
              <a:buNone/>
            </a:pPr>
            <a:endParaRPr lang="en-US" dirty="0" smtClean="0"/>
          </a:p>
          <a:p>
            <a:pPr>
              <a:spcBef>
                <a:spcPts val="0"/>
              </a:spcBef>
              <a:buNone/>
            </a:pPr>
            <a:r>
              <a:rPr lang="en-US" b="1" i="1" dirty="0" smtClean="0"/>
              <a:t>Patients/customers/families </a:t>
            </a:r>
          </a:p>
          <a:p>
            <a:pPr>
              <a:spcBef>
                <a:spcPts val="0"/>
              </a:spcBef>
              <a:buNone/>
            </a:pPr>
            <a:r>
              <a:rPr lang="en-US" b="1" i="1" dirty="0" smtClean="0"/>
              <a:t>who are rude or impatient</a:t>
            </a:r>
            <a:r>
              <a:rPr lang="en-US" dirty="0" smtClean="0"/>
              <a:t>		3.05±1.10		2.18±1.16	  	2.67±1.20</a:t>
            </a:r>
          </a:p>
          <a:p>
            <a:pPr>
              <a:spcBef>
                <a:spcPts val="0"/>
              </a:spcBef>
              <a:buNone/>
            </a:pPr>
            <a:endParaRPr lang="en-US" b="1" i="1" dirty="0" smtClean="0"/>
          </a:p>
          <a:p>
            <a:pPr>
              <a:spcBef>
                <a:spcPts val="0"/>
              </a:spcBef>
              <a:buNone/>
            </a:pPr>
            <a:r>
              <a:rPr lang="en-US" b="1" i="1" dirty="0" smtClean="0"/>
              <a:t>Dealing with staff from </a:t>
            </a:r>
          </a:p>
          <a:p>
            <a:pPr>
              <a:spcBef>
                <a:spcPts val="0"/>
              </a:spcBef>
              <a:buNone/>
            </a:pPr>
            <a:r>
              <a:rPr lang="en-US" b="1" i="1" dirty="0" smtClean="0"/>
              <a:t>other health care providers</a:t>
            </a:r>
            <a:r>
              <a:rPr lang="en-US" dirty="0" smtClean="0"/>
              <a:t>		2.32±0.89	 	2.26±1.04	  	2.25±0.95</a:t>
            </a:r>
          </a:p>
          <a:p>
            <a:pPr>
              <a:spcBef>
                <a:spcPts val="0"/>
              </a:spcBef>
              <a:buNone/>
            </a:pPr>
            <a:endParaRPr lang="en-US" dirty="0" smtClean="0"/>
          </a:p>
          <a:p>
            <a:pPr>
              <a:spcBef>
                <a:spcPts val="0"/>
              </a:spcBef>
              <a:buNone/>
            </a:pPr>
            <a:r>
              <a:rPr lang="en-US" b="1" i="1" dirty="0" smtClean="0"/>
              <a:t>Inadequate technology, </a:t>
            </a:r>
          </a:p>
          <a:p>
            <a:pPr>
              <a:spcBef>
                <a:spcPts val="0"/>
              </a:spcBef>
              <a:buNone/>
            </a:pPr>
            <a:r>
              <a:rPr lang="en-US" b="1" i="1" dirty="0" smtClean="0"/>
              <a:t>hardware, or other resources</a:t>
            </a:r>
            <a:r>
              <a:rPr lang="en-US" dirty="0" smtClean="0"/>
              <a:t>	2.59±1.20		2.66±1.25	  	2.63±1.22</a:t>
            </a:r>
          </a:p>
          <a:p>
            <a:pPr>
              <a:spcBef>
                <a:spcPts val="0"/>
              </a:spcBef>
              <a:buNone/>
            </a:pPr>
            <a:endParaRPr lang="en-US" dirty="0" smtClean="0"/>
          </a:p>
          <a:p>
            <a:pPr>
              <a:spcBef>
                <a:spcPts val="0"/>
              </a:spcBef>
              <a:buNone/>
            </a:pPr>
            <a:r>
              <a:rPr lang="en-US" b="1" i="1" dirty="0" smtClean="0"/>
              <a:t>Poorly designed workflow </a:t>
            </a:r>
          </a:p>
          <a:p>
            <a:pPr>
              <a:spcBef>
                <a:spcPts val="0"/>
              </a:spcBef>
              <a:buNone/>
            </a:pPr>
            <a:r>
              <a:rPr lang="en-US" b="1" i="1" dirty="0" smtClean="0"/>
              <a:t>and division of labor</a:t>
            </a:r>
            <a:r>
              <a:rPr lang="en-US" dirty="0" smtClean="0"/>
              <a:t>		2.59±1.15		2.99±1.31	  	2.74±1.22</a:t>
            </a:r>
          </a:p>
          <a:p>
            <a:pPr>
              <a:spcBef>
                <a:spcPts val="0"/>
              </a:spcBef>
              <a:buNone/>
            </a:pPr>
            <a:endParaRPr lang="en-US" dirty="0" smtClean="0"/>
          </a:p>
          <a:p>
            <a:pPr>
              <a:spcBef>
                <a:spcPts val="0"/>
              </a:spcBef>
              <a:buNone/>
            </a:pPr>
            <a:r>
              <a:rPr lang="en-US" b="1" i="1" dirty="0" smtClean="0"/>
              <a:t>Lack of rest breaks, or time </a:t>
            </a:r>
          </a:p>
          <a:p>
            <a:pPr>
              <a:spcBef>
                <a:spcPts val="0"/>
              </a:spcBef>
              <a:buNone/>
            </a:pPr>
            <a:r>
              <a:rPr lang="en-US" b="1" i="1" dirty="0" smtClean="0"/>
              <a:t>to take scheduled rest breaks</a:t>
            </a:r>
            <a:r>
              <a:rPr lang="en-US" dirty="0" smtClean="0"/>
              <a:t>	2.70±1.32		2.55±1.31	  	2.54±1.29</a:t>
            </a:r>
          </a:p>
          <a:p>
            <a:endParaRPr lang="en-US" dirty="0">
              <a:solidFill>
                <a:schemeClr val="accent3"/>
              </a:solidFill>
            </a:endParaRPr>
          </a:p>
        </p:txBody>
      </p:sp>
    </p:spTree>
    <p:extLst>
      <p:ext uri="{BB962C8B-B14F-4D97-AF65-F5344CB8AC3E}">
        <p14:creationId xmlns:p14="http://schemas.microsoft.com/office/powerpoint/2010/main" xmlns="" val="427563532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
            <a:ext cx="9144000" cy="1008984"/>
          </a:xfrm>
        </p:spPr>
        <p:txBody>
          <a:bodyPr>
            <a:normAutofit fontScale="90000"/>
          </a:bodyPr>
          <a:lstStyle/>
          <a:p>
            <a:r>
              <a:rPr lang="en-US" sz="3200" b="1" dirty="0" smtClean="0">
                <a:effectLst>
                  <a:outerShdw blurRad="38100" dist="38100" dir="2700000" algn="tl">
                    <a:srgbClr val="000000">
                      <a:alpha val="43137"/>
                    </a:srgbClr>
                  </a:outerShdw>
                </a:effectLst>
              </a:rPr>
              <a:t>CPhTs Reporting Highest Levels of Stress, by Factor/Facet of Work</a:t>
            </a:r>
            <a:endParaRPr lang="en-US" sz="3200" b="1" dirty="0">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199697" y="1371600"/>
            <a:ext cx="8723585" cy="5155324"/>
          </a:xfrm>
        </p:spPr>
        <p:txBody>
          <a:bodyPr>
            <a:normAutofit fontScale="40000" lnSpcReduction="20000"/>
          </a:bodyPr>
          <a:lstStyle/>
          <a:p>
            <a:pPr>
              <a:buNone/>
            </a:pPr>
            <a:r>
              <a:rPr lang="en-US" sz="1500" dirty="0"/>
              <a:t>				</a:t>
            </a:r>
            <a:r>
              <a:rPr lang="en-US" sz="1500" dirty="0" smtClean="0"/>
              <a:t>	</a:t>
            </a:r>
            <a:r>
              <a:rPr lang="en-US" sz="3300" b="1" dirty="0" smtClean="0"/>
              <a:t>Community</a:t>
            </a:r>
            <a:r>
              <a:rPr lang="en-US" sz="3300" b="1" dirty="0"/>
              <a:t>	Hospital	                    </a:t>
            </a:r>
            <a:r>
              <a:rPr lang="en-US" sz="3300" b="1" dirty="0" smtClean="0"/>
              <a:t>Total*</a:t>
            </a:r>
            <a:endParaRPr lang="en-US" sz="3300" b="1" dirty="0"/>
          </a:p>
          <a:p>
            <a:pPr>
              <a:spcBef>
                <a:spcPts val="0"/>
              </a:spcBef>
              <a:buNone/>
            </a:pPr>
            <a:r>
              <a:rPr lang="en-US" sz="3300" b="1" i="1" dirty="0"/>
              <a:t>The amount or volume of </a:t>
            </a:r>
          </a:p>
          <a:p>
            <a:pPr>
              <a:spcBef>
                <a:spcPts val="0"/>
              </a:spcBef>
              <a:buNone/>
            </a:pPr>
            <a:r>
              <a:rPr lang="en-US" sz="3300" b="1" i="1" dirty="0"/>
              <a:t>work </a:t>
            </a:r>
            <a:r>
              <a:rPr lang="en-US" sz="3300" dirty="0"/>
              <a:t>			</a:t>
            </a:r>
            <a:r>
              <a:rPr lang="en-US" sz="3300" dirty="0" smtClean="0"/>
              <a:t>	111 </a:t>
            </a:r>
            <a:r>
              <a:rPr lang="en-US" sz="3300" dirty="0"/>
              <a:t>(47.0%)	</a:t>
            </a:r>
            <a:r>
              <a:rPr lang="en-US" sz="3300" dirty="0" smtClean="0"/>
              <a:t>	48 </a:t>
            </a:r>
            <a:r>
              <a:rPr lang="en-US" sz="3300" dirty="0"/>
              <a:t>(43.6%)        	193 (46.4%)</a:t>
            </a:r>
          </a:p>
          <a:p>
            <a:pPr>
              <a:spcBef>
                <a:spcPts val="0"/>
              </a:spcBef>
              <a:buNone/>
            </a:pPr>
            <a:endParaRPr lang="en-US" sz="3300" dirty="0"/>
          </a:p>
          <a:p>
            <a:pPr>
              <a:spcBef>
                <a:spcPts val="0"/>
              </a:spcBef>
              <a:buNone/>
            </a:pPr>
            <a:r>
              <a:rPr lang="en-US" sz="3300" b="1" i="1" dirty="0"/>
              <a:t>Being short-staffed</a:t>
            </a:r>
            <a:r>
              <a:rPr lang="en-US" sz="3300" dirty="0"/>
              <a:t>	</a:t>
            </a:r>
            <a:r>
              <a:rPr lang="en-US" sz="3300" dirty="0" smtClean="0"/>
              <a:t>		140 </a:t>
            </a:r>
            <a:r>
              <a:rPr lang="en-US" sz="3300" dirty="0"/>
              <a:t>(59.3%)	</a:t>
            </a:r>
            <a:r>
              <a:rPr lang="en-US" sz="3300" dirty="0" smtClean="0"/>
              <a:t>	71 </a:t>
            </a:r>
            <a:r>
              <a:rPr lang="en-US" sz="3300" dirty="0"/>
              <a:t>(64.5%)        	240 (57.7%)</a:t>
            </a:r>
          </a:p>
          <a:p>
            <a:pPr>
              <a:spcBef>
                <a:spcPts val="0"/>
              </a:spcBef>
              <a:buNone/>
            </a:pPr>
            <a:endParaRPr lang="en-US" sz="3300" dirty="0"/>
          </a:p>
          <a:p>
            <a:pPr>
              <a:spcBef>
                <a:spcPts val="0"/>
              </a:spcBef>
              <a:buNone/>
            </a:pPr>
            <a:r>
              <a:rPr lang="en-US" sz="3300" b="1" i="1" dirty="0"/>
              <a:t>Other employees not doing </a:t>
            </a:r>
          </a:p>
          <a:p>
            <a:pPr>
              <a:spcBef>
                <a:spcPts val="0"/>
              </a:spcBef>
              <a:buNone/>
            </a:pPr>
            <a:r>
              <a:rPr lang="en-US" sz="3300" b="1" i="1" dirty="0"/>
              <a:t>their fair share of work</a:t>
            </a:r>
            <a:r>
              <a:rPr lang="en-US" sz="3300" dirty="0"/>
              <a:t>	</a:t>
            </a:r>
            <a:r>
              <a:rPr lang="en-US" sz="3300" dirty="0" smtClean="0"/>
              <a:t>	106 </a:t>
            </a:r>
            <a:r>
              <a:rPr lang="en-US" sz="3300" dirty="0"/>
              <a:t>(44.9%)	</a:t>
            </a:r>
            <a:r>
              <a:rPr lang="en-US" sz="3300" dirty="0" smtClean="0"/>
              <a:t>	71 </a:t>
            </a:r>
            <a:r>
              <a:rPr lang="en-US" sz="3300" dirty="0"/>
              <a:t>(64.5%)        	203 (48.8%)</a:t>
            </a:r>
          </a:p>
          <a:p>
            <a:pPr>
              <a:spcBef>
                <a:spcPts val="0"/>
              </a:spcBef>
              <a:buNone/>
            </a:pPr>
            <a:endParaRPr lang="en-US" sz="3300" dirty="0"/>
          </a:p>
          <a:p>
            <a:pPr>
              <a:spcBef>
                <a:spcPts val="0"/>
              </a:spcBef>
              <a:buNone/>
            </a:pPr>
            <a:r>
              <a:rPr lang="en-US" sz="3300" b="1" i="1" dirty="0"/>
              <a:t>Disagreements with </a:t>
            </a:r>
          </a:p>
          <a:p>
            <a:pPr>
              <a:spcBef>
                <a:spcPts val="0"/>
              </a:spcBef>
              <a:buNone/>
            </a:pPr>
            <a:r>
              <a:rPr lang="en-US" sz="3300" b="1" i="1" dirty="0"/>
              <a:t>technician peers at my job</a:t>
            </a:r>
            <a:r>
              <a:rPr lang="en-US" sz="3300" dirty="0"/>
              <a:t>	  </a:t>
            </a:r>
            <a:r>
              <a:rPr lang="en-US" sz="3300" dirty="0" smtClean="0"/>
              <a:t>	39 </a:t>
            </a:r>
            <a:r>
              <a:rPr lang="en-US" sz="3300" dirty="0"/>
              <a:t>(16.5%)	</a:t>
            </a:r>
            <a:r>
              <a:rPr lang="en-US" sz="3300" dirty="0" smtClean="0"/>
              <a:t>	28 </a:t>
            </a:r>
            <a:r>
              <a:rPr lang="en-US" sz="3300" dirty="0"/>
              <a:t>(25.5%)          	  73 (17.5%)</a:t>
            </a:r>
          </a:p>
          <a:p>
            <a:pPr>
              <a:spcBef>
                <a:spcPts val="0"/>
              </a:spcBef>
              <a:buNone/>
            </a:pPr>
            <a:endParaRPr lang="en-US" sz="3300" dirty="0"/>
          </a:p>
          <a:p>
            <a:pPr>
              <a:spcBef>
                <a:spcPts val="0"/>
              </a:spcBef>
              <a:buNone/>
            </a:pPr>
            <a:r>
              <a:rPr lang="en-US" sz="3300" b="1" i="1" dirty="0"/>
              <a:t>Patients/customers/families </a:t>
            </a:r>
          </a:p>
          <a:p>
            <a:pPr>
              <a:spcBef>
                <a:spcPts val="0"/>
              </a:spcBef>
              <a:buNone/>
            </a:pPr>
            <a:r>
              <a:rPr lang="en-US" sz="3300" b="1" i="1" dirty="0"/>
              <a:t>who are rude or impatient</a:t>
            </a:r>
            <a:r>
              <a:rPr lang="en-US" sz="3300" dirty="0"/>
              <a:t>	  </a:t>
            </a:r>
            <a:r>
              <a:rPr lang="en-US" sz="3300" dirty="0" smtClean="0"/>
              <a:t>	75 </a:t>
            </a:r>
            <a:r>
              <a:rPr lang="en-US" sz="3300" dirty="0"/>
              <a:t>(31.8%)	</a:t>
            </a:r>
            <a:r>
              <a:rPr lang="en-US" sz="3300" dirty="0" smtClean="0"/>
              <a:t>	14 </a:t>
            </a:r>
            <a:r>
              <a:rPr lang="en-US" sz="3300" dirty="0"/>
              <a:t>(12.7%)          	  98 (23.6%)</a:t>
            </a:r>
          </a:p>
          <a:p>
            <a:pPr>
              <a:spcBef>
                <a:spcPts val="0"/>
              </a:spcBef>
              <a:buNone/>
            </a:pPr>
            <a:endParaRPr lang="en-US" sz="3300" dirty="0"/>
          </a:p>
          <a:p>
            <a:pPr>
              <a:spcBef>
                <a:spcPts val="0"/>
              </a:spcBef>
              <a:buNone/>
            </a:pPr>
            <a:r>
              <a:rPr lang="en-US" sz="3300" b="1" i="1" dirty="0"/>
              <a:t>Dealing with staff from other </a:t>
            </a:r>
          </a:p>
          <a:p>
            <a:pPr>
              <a:spcBef>
                <a:spcPts val="0"/>
              </a:spcBef>
              <a:buNone/>
            </a:pPr>
            <a:r>
              <a:rPr lang="en-US" sz="3300" b="1" i="1" dirty="0"/>
              <a:t>health care providers	</a:t>
            </a:r>
            <a:r>
              <a:rPr lang="en-US" sz="3300" dirty="0" smtClean="0"/>
              <a:t>  	18  (7.6</a:t>
            </a:r>
            <a:r>
              <a:rPr lang="en-US" sz="3300" dirty="0"/>
              <a:t>%)	</a:t>
            </a:r>
            <a:r>
              <a:rPr lang="en-US" sz="3300" dirty="0" smtClean="0"/>
              <a:t>	11 </a:t>
            </a:r>
            <a:r>
              <a:rPr lang="en-US" sz="3300" dirty="0"/>
              <a:t>(10.0</a:t>
            </a:r>
            <a:r>
              <a:rPr lang="en-US" sz="3300" dirty="0" smtClean="0"/>
              <a:t>%)	  	   31 </a:t>
            </a:r>
            <a:r>
              <a:rPr lang="en-US" sz="3300" dirty="0"/>
              <a:t>(07.5%)</a:t>
            </a:r>
          </a:p>
          <a:p>
            <a:pPr>
              <a:spcBef>
                <a:spcPts val="0"/>
              </a:spcBef>
              <a:buNone/>
            </a:pPr>
            <a:endParaRPr lang="en-US" sz="3300" dirty="0"/>
          </a:p>
          <a:p>
            <a:pPr>
              <a:spcBef>
                <a:spcPts val="0"/>
              </a:spcBef>
              <a:buNone/>
            </a:pPr>
            <a:r>
              <a:rPr lang="en-US" sz="3300" b="1" i="1" dirty="0"/>
              <a:t>Inadequate technology, hardware, </a:t>
            </a:r>
          </a:p>
          <a:p>
            <a:pPr>
              <a:spcBef>
                <a:spcPts val="0"/>
              </a:spcBef>
              <a:buNone/>
            </a:pPr>
            <a:r>
              <a:rPr lang="en-US" sz="3300" b="1" i="1" dirty="0"/>
              <a:t>or other resources</a:t>
            </a:r>
            <a:r>
              <a:rPr lang="en-US" sz="3300" dirty="0"/>
              <a:t>		 </a:t>
            </a:r>
            <a:r>
              <a:rPr lang="en-US" sz="3300" dirty="0" smtClean="0"/>
              <a:t>	 </a:t>
            </a:r>
            <a:r>
              <a:rPr lang="en-US" sz="3300" dirty="0"/>
              <a:t>53 (22.5%)	</a:t>
            </a:r>
            <a:r>
              <a:rPr lang="en-US" sz="3300" dirty="0" smtClean="0"/>
              <a:t>	31 </a:t>
            </a:r>
            <a:r>
              <a:rPr lang="en-US" sz="3300" dirty="0"/>
              <a:t>(28.2%)        	101 (24.3%)</a:t>
            </a:r>
          </a:p>
          <a:p>
            <a:pPr>
              <a:spcBef>
                <a:spcPts val="0"/>
              </a:spcBef>
              <a:buNone/>
            </a:pPr>
            <a:endParaRPr lang="en-US" sz="3300" dirty="0"/>
          </a:p>
          <a:p>
            <a:pPr>
              <a:spcBef>
                <a:spcPts val="0"/>
              </a:spcBef>
              <a:buNone/>
            </a:pPr>
            <a:r>
              <a:rPr lang="en-US" sz="3300" b="1" i="1" dirty="0"/>
              <a:t>Poorly designed workflow and </a:t>
            </a:r>
          </a:p>
          <a:p>
            <a:pPr>
              <a:spcBef>
                <a:spcPts val="0"/>
              </a:spcBef>
              <a:buNone/>
            </a:pPr>
            <a:r>
              <a:rPr lang="en-US" sz="3300" b="1" i="1" dirty="0"/>
              <a:t>division of labor</a:t>
            </a:r>
            <a:r>
              <a:rPr lang="en-US" sz="3300" dirty="0"/>
              <a:t>		  </a:t>
            </a:r>
            <a:r>
              <a:rPr lang="en-US" sz="3300" dirty="0" smtClean="0"/>
              <a:t>	50 </a:t>
            </a:r>
            <a:r>
              <a:rPr lang="en-US" sz="3300" dirty="0"/>
              <a:t>(21.2%)	</a:t>
            </a:r>
            <a:r>
              <a:rPr lang="en-US" sz="3300" dirty="0" smtClean="0"/>
              <a:t>	37 </a:t>
            </a:r>
            <a:r>
              <a:rPr lang="en-US" sz="3300" dirty="0"/>
              <a:t>(33.6%)        	105 (25.2%)</a:t>
            </a:r>
          </a:p>
          <a:p>
            <a:pPr>
              <a:spcBef>
                <a:spcPts val="0"/>
              </a:spcBef>
              <a:buNone/>
            </a:pPr>
            <a:endParaRPr lang="en-US" sz="3300" dirty="0"/>
          </a:p>
          <a:p>
            <a:pPr>
              <a:spcBef>
                <a:spcPts val="0"/>
              </a:spcBef>
              <a:buNone/>
            </a:pPr>
            <a:r>
              <a:rPr lang="en-US" sz="3300" b="1" i="1" dirty="0"/>
              <a:t>Lack of rest breaks, or time to </a:t>
            </a:r>
          </a:p>
          <a:p>
            <a:pPr>
              <a:spcBef>
                <a:spcPts val="0"/>
              </a:spcBef>
              <a:buNone/>
            </a:pPr>
            <a:r>
              <a:rPr lang="en-US" sz="3300" b="1" i="1" dirty="0"/>
              <a:t>take scheduled rest breaks</a:t>
            </a:r>
            <a:r>
              <a:rPr lang="en-US" sz="3300" dirty="0"/>
              <a:t>	  </a:t>
            </a:r>
            <a:r>
              <a:rPr lang="en-US" sz="3300" dirty="0" smtClean="0"/>
              <a:t>	68 </a:t>
            </a:r>
            <a:r>
              <a:rPr lang="en-US" sz="3300" dirty="0"/>
              <a:t>(28.8%)	</a:t>
            </a:r>
            <a:r>
              <a:rPr lang="en-US" sz="3300" dirty="0" smtClean="0"/>
              <a:t>	25 </a:t>
            </a:r>
            <a:r>
              <a:rPr lang="en-US" sz="3300" dirty="0"/>
              <a:t>(22.7</a:t>
            </a:r>
            <a:r>
              <a:rPr lang="en-US" sz="3300" dirty="0" smtClean="0"/>
              <a:t>%)         </a:t>
            </a:r>
            <a:r>
              <a:rPr lang="en-US" sz="3300" dirty="0"/>
              <a:t>	  97 (23.3%)</a:t>
            </a:r>
          </a:p>
          <a:p>
            <a:endParaRPr lang="en-US" dirty="0"/>
          </a:p>
        </p:txBody>
      </p:sp>
    </p:spTree>
    <p:extLst>
      <p:ext uri="{BB962C8B-B14F-4D97-AF65-F5344CB8AC3E}">
        <p14:creationId xmlns:p14="http://schemas.microsoft.com/office/powerpoint/2010/main" xmlns="" val="316364903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800100"/>
          </a:xfrm>
        </p:spPr>
        <p:txBody>
          <a:bodyPr/>
          <a:lstStyle/>
          <a:p>
            <a:r>
              <a:rPr lang="en-US" b="1" dirty="0" err="1" smtClean="0">
                <a:effectLst>
                  <a:outerShdw blurRad="38100" dist="38100" dir="2700000" algn="tl">
                    <a:srgbClr val="000000">
                      <a:alpha val="43137"/>
                    </a:srgbClr>
                  </a:outerShdw>
                </a:effectLst>
              </a:rPr>
              <a:t>CPhT</a:t>
            </a:r>
            <a:r>
              <a:rPr lang="en-US" b="1" dirty="0" smtClean="0">
                <a:effectLst>
                  <a:outerShdw blurRad="38100" dist="38100" dir="2700000" algn="tl">
                    <a:srgbClr val="000000">
                      <a:alpha val="43137"/>
                    </a:srgbClr>
                  </a:outerShdw>
                </a:effectLst>
              </a:rPr>
              <a:t> Commitment to Employer</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131340" y="1418897"/>
            <a:ext cx="8833984" cy="4867604"/>
          </a:xfrm>
        </p:spPr>
        <p:txBody>
          <a:bodyPr>
            <a:normAutofit fontScale="70000" lnSpcReduction="20000"/>
          </a:bodyPr>
          <a:lstStyle/>
          <a:p>
            <a:pPr>
              <a:buNone/>
            </a:pPr>
            <a:r>
              <a:rPr lang="en-US" sz="1600" i="1" dirty="0"/>
              <a:t>Pla</a:t>
            </a:r>
            <a:r>
              <a:rPr lang="en-US" sz="2100" i="1" dirty="0"/>
              <a:t>ns to remain with current employer</a:t>
            </a:r>
          </a:p>
          <a:p>
            <a:pPr>
              <a:buNone/>
            </a:pPr>
            <a:r>
              <a:rPr lang="en-US" sz="1800" i="1" dirty="0"/>
              <a:t>				</a:t>
            </a:r>
            <a:r>
              <a:rPr lang="en-US" sz="1800" i="1" dirty="0" smtClean="0"/>
              <a:t>	</a:t>
            </a:r>
            <a:r>
              <a:rPr lang="en-US" sz="1800" b="1" dirty="0" smtClean="0"/>
              <a:t>Community</a:t>
            </a:r>
            <a:r>
              <a:rPr lang="en-US" sz="1800" b="1" dirty="0"/>
              <a:t>	</a:t>
            </a:r>
            <a:r>
              <a:rPr lang="en-US" sz="1800" b="1" dirty="0" smtClean="0"/>
              <a:t>Hospital</a:t>
            </a:r>
            <a:r>
              <a:rPr lang="en-US" sz="1800" b="1" dirty="0"/>
              <a:t>	</a:t>
            </a:r>
            <a:r>
              <a:rPr lang="en-US" sz="1800" b="1" dirty="0" smtClean="0"/>
              <a:t>	Total*</a:t>
            </a:r>
            <a:endParaRPr lang="en-US" sz="1800" i="1" dirty="0"/>
          </a:p>
          <a:p>
            <a:pPr>
              <a:buNone/>
            </a:pPr>
            <a:r>
              <a:rPr lang="en-US" sz="1800" dirty="0"/>
              <a:t>	&lt; 2 years		</a:t>
            </a:r>
            <a:r>
              <a:rPr lang="en-US" sz="1800" dirty="0" smtClean="0"/>
              <a:t>	49 </a:t>
            </a:r>
            <a:r>
              <a:rPr lang="en-US" sz="1800" dirty="0"/>
              <a:t>(20.8%) 	</a:t>
            </a:r>
            <a:r>
              <a:rPr lang="en-US" sz="1800" dirty="0" smtClean="0"/>
              <a:t>	15 </a:t>
            </a:r>
            <a:r>
              <a:rPr lang="en-US" sz="1800" dirty="0"/>
              <a:t>(13.6%) 	  </a:t>
            </a:r>
            <a:r>
              <a:rPr lang="en-US" sz="1800" dirty="0" smtClean="0"/>
              <a:t>	  78 </a:t>
            </a:r>
            <a:r>
              <a:rPr lang="en-US" sz="1800" dirty="0"/>
              <a:t>(18.8%)</a:t>
            </a:r>
          </a:p>
          <a:p>
            <a:pPr>
              <a:buNone/>
            </a:pPr>
            <a:r>
              <a:rPr lang="en-US" sz="1800" dirty="0"/>
              <a:t>	2-5 years  		</a:t>
            </a:r>
            <a:r>
              <a:rPr lang="en-US" sz="1800" dirty="0" smtClean="0"/>
              <a:t>	75 </a:t>
            </a:r>
            <a:r>
              <a:rPr lang="en-US" sz="1800" dirty="0"/>
              <a:t>(31.8%) 	</a:t>
            </a:r>
            <a:r>
              <a:rPr lang="en-US" sz="1800" dirty="0" smtClean="0"/>
              <a:t>	29 </a:t>
            </a:r>
            <a:r>
              <a:rPr lang="en-US" sz="1800" dirty="0"/>
              <a:t>(26.4%)  	</a:t>
            </a:r>
            <a:r>
              <a:rPr lang="en-US" sz="1800" dirty="0" smtClean="0"/>
              <a:t>	128 </a:t>
            </a:r>
            <a:r>
              <a:rPr lang="en-US" sz="1800" dirty="0"/>
              <a:t>(30.8%)</a:t>
            </a:r>
          </a:p>
          <a:p>
            <a:pPr>
              <a:buNone/>
            </a:pPr>
            <a:r>
              <a:rPr lang="en-US" sz="1800" dirty="0"/>
              <a:t>	5-10 years		</a:t>
            </a:r>
            <a:r>
              <a:rPr lang="en-US" sz="1800" dirty="0" smtClean="0"/>
              <a:t>	38 </a:t>
            </a:r>
            <a:r>
              <a:rPr lang="en-US" sz="1800" dirty="0"/>
              <a:t>(16.1%)  	</a:t>
            </a:r>
            <a:r>
              <a:rPr lang="en-US" sz="1800" dirty="0" smtClean="0"/>
              <a:t>	21 </a:t>
            </a:r>
            <a:r>
              <a:rPr lang="en-US" sz="1800" dirty="0"/>
              <a:t>(19.1%) 	  </a:t>
            </a:r>
            <a:r>
              <a:rPr lang="en-US" sz="1800" dirty="0" smtClean="0"/>
              <a:t>	  70 </a:t>
            </a:r>
            <a:r>
              <a:rPr lang="en-US" sz="1800" dirty="0"/>
              <a:t>(16.8%)</a:t>
            </a:r>
          </a:p>
          <a:p>
            <a:pPr>
              <a:buNone/>
            </a:pPr>
            <a:r>
              <a:rPr lang="en-US" sz="1800" dirty="0"/>
              <a:t>	&gt; 10 years	 	</a:t>
            </a:r>
            <a:r>
              <a:rPr lang="en-US" sz="1800" dirty="0" smtClean="0"/>
              <a:t>	74 </a:t>
            </a:r>
            <a:r>
              <a:rPr lang="en-US" sz="1800" dirty="0"/>
              <a:t>(31.4%)  	</a:t>
            </a:r>
            <a:r>
              <a:rPr lang="en-US" sz="1800" dirty="0" smtClean="0"/>
              <a:t>	45 </a:t>
            </a:r>
            <a:r>
              <a:rPr lang="en-US" sz="1800" dirty="0"/>
              <a:t>(40.9%)  	</a:t>
            </a:r>
            <a:r>
              <a:rPr lang="en-US" sz="1800" dirty="0" smtClean="0"/>
              <a:t>	140 </a:t>
            </a:r>
            <a:r>
              <a:rPr lang="en-US" sz="1800" dirty="0"/>
              <a:t>(33.7%)</a:t>
            </a:r>
          </a:p>
          <a:p>
            <a:endParaRPr lang="en-US" dirty="0" smtClean="0"/>
          </a:p>
          <a:p>
            <a:endParaRPr lang="en-US" dirty="0" smtClean="0"/>
          </a:p>
          <a:p>
            <a:pPr>
              <a:buNone/>
            </a:pPr>
            <a:r>
              <a:rPr lang="en-US" sz="2100" i="1" dirty="0"/>
              <a:t>Characterization of commitment to current employer</a:t>
            </a:r>
          </a:p>
          <a:p>
            <a:pPr>
              <a:buNone/>
            </a:pPr>
            <a:r>
              <a:rPr lang="en-US" sz="1600" i="1" dirty="0"/>
              <a:t>				</a:t>
            </a:r>
            <a:r>
              <a:rPr lang="en-US" sz="1600" i="1" dirty="0" smtClean="0"/>
              <a:t>	</a:t>
            </a:r>
            <a:r>
              <a:rPr lang="en-US" sz="1600" b="1" dirty="0" smtClean="0"/>
              <a:t>Community        	Hospital</a:t>
            </a:r>
            <a:r>
              <a:rPr lang="en-US" sz="1600" b="1" dirty="0"/>
              <a:t>	  </a:t>
            </a:r>
            <a:r>
              <a:rPr lang="en-US" sz="1600" b="1" dirty="0" smtClean="0"/>
              <a:t>	Total*</a:t>
            </a:r>
            <a:endParaRPr lang="en-US" sz="1600" i="1" dirty="0"/>
          </a:p>
          <a:p>
            <a:pPr>
              <a:buNone/>
            </a:pPr>
            <a:r>
              <a:rPr lang="en-US" sz="1800" dirty="0"/>
              <a:t>	Looking to leave at first opportunity	</a:t>
            </a:r>
            <a:r>
              <a:rPr lang="en-US" sz="1800" dirty="0" smtClean="0"/>
              <a:t>20  (8.5</a:t>
            </a:r>
            <a:r>
              <a:rPr lang="en-US" sz="1800" dirty="0"/>
              <a:t>%)         </a:t>
            </a:r>
            <a:r>
              <a:rPr lang="en-US" sz="1800" dirty="0" smtClean="0"/>
              <a:t>	  6 (5.5</a:t>
            </a:r>
            <a:r>
              <a:rPr lang="en-US" sz="1800" dirty="0"/>
              <a:t>%)	  </a:t>
            </a:r>
            <a:r>
              <a:rPr lang="en-US" sz="1800" dirty="0" smtClean="0"/>
              <a:t>	  31 (7.5%)</a:t>
            </a:r>
          </a:p>
          <a:p>
            <a:pPr>
              <a:buNone/>
            </a:pPr>
            <a:endParaRPr lang="en-US" sz="1800" dirty="0" smtClean="0"/>
          </a:p>
          <a:p>
            <a:pPr>
              <a:buNone/>
            </a:pPr>
            <a:r>
              <a:rPr lang="en-US" sz="1800" dirty="0"/>
              <a:t>	Does not feel much commitment </a:t>
            </a:r>
          </a:p>
          <a:p>
            <a:pPr>
              <a:buNone/>
            </a:pPr>
            <a:r>
              <a:rPr lang="en-US" sz="1800" dirty="0"/>
              <a:t>	and keeps options open	  	31 (13.2%)          </a:t>
            </a:r>
            <a:r>
              <a:rPr lang="en-US" sz="1800" dirty="0" smtClean="0"/>
              <a:t>	18 </a:t>
            </a:r>
            <a:r>
              <a:rPr lang="en-US" sz="1800" dirty="0"/>
              <a:t>(16.4%)	  </a:t>
            </a:r>
            <a:r>
              <a:rPr lang="en-US" sz="1800" dirty="0" smtClean="0"/>
              <a:t>	 57 </a:t>
            </a:r>
            <a:r>
              <a:rPr lang="en-US" sz="1800" dirty="0"/>
              <a:t>(13.7%)</a:t>
            </a:r>
          </a:p>
          <a:p>
            <a:pPr>
              <a:buNone/>
            </a:pPr>
            <a:endParaRPr lang="en-US" sz="1800" dirty="0"/>
          </a:p>
          <a:p>
            <a:pPr>
              <a:buNone/>
            </a:pPr>
            <a:r>
              <a:rPr lang="en-US" sz="1800" dirty="0"/>
              <a:t>	Does not plan to change unless </a:t>
            </a:r>
          </a:p>
          <a:p>
            <a:pPr>
              <a:buNone/>
            </a:pPr>
            <a:r>
              <a:rPr lang="en-US" sz="1800" dirty="0"/>
              <a:t>        something unexpected happens	</a:t>
            </a:r>
            <a:r>
              <a:rPr lang="en-US" sz="1800" dirty="0" smtClean="0"/>
              <a:t>100 </a:t>
            </a:r>
            <a:r>
              <a:rPr lang="en-US" sz="1800" dirty="0"/>
              <a:t>(42.6%)        </a:t>
            </a:r>
            <a:r>
              <a:rPr lang="en-US" sz="1800" dirty="0" smtClean="0"/>
              <a:t>	39 </a:t>
            </a:r>
            <a:r>
              <a:rPr lang="en-US" sz="1800" dirty="0"/>
              <a:t>(35.5%)      </a:t>
            </a:r>
            <a:r>
              <a:rPr lang="en-US" sz="1800" dirty="0" smtClean="0"/>
              <a:t>`</a:t>
            </a:r>
            <a:r>
              <a:rPr lang="en-US" sz="1800" dirty="0"/>
              <a:t>	166 (40.0%)</a:t>
            </a:r>
          </a:p>
          <a:p>
            <a:pPr>
              <a:buNone/>
            </a:pPr>
            <a:endParaRPr lang="en-US" sz="1800" dirty="0"/>
          </a:p>
          <a:p>
            <a:pPr>
              <a:buNone/>
            </a:pPr>
            <a:r>
              <a:rPr lang="en-US" sz="1800" dirty="0"/>
              <a:t>	Feels strong commitment and plans </a:t>
            </a:r>
          </a:p>
          <a:p>
            <a:pPr>
              <a:buNone/>
            </a:pPr>
            <a:r>
              <a:rPr lang="en-US" sz="1800" dirty="0"/>
              <a:t>	future with them for the long haul	</a:t>
            </a:r>
            <a:r>
              <a:rPr lang="en-US" sz="1800" dirty="0" smtClean="0"/>
              <a:t>  84 </a:t>
            </a:r>
            <a:r>
              <a:rPr lang="en-US" sz="1800" dirty="0"/>
              <a:t>(35.7%)        </a:t>
            </a:r>
            <a:r>
              <a:rPr lang="en-US" sz="1800" dirty="0" smtClean="0"/>
              <a:t>	47 </a:t>
            </a:r>
            <a:r>
              <a:rPr lang="en-US" sz="1800" dirty="0"/>
              <a:t>(42.7%)           </a:t>
            </a:r>
            <a:r>
              <a:rPr lang="en-US" sz="1800" dirty="0" smtClean="0"/>
              <a:t>	161 </a:t>
            </a:r>
            <a:r>
              <a:rPr lang="en-US" sz="1800" dirty="0"/>
              <a:t>(38.8</a:t>
            </a:r>
            <a:r>
              <a:rPr lang="en-US" sz="1600" dirty="0"/>
              <a:t>%)</a:t>
            </a:r>
          </a:p>
          <a:p>
            <a:pPr>
              <a:buNone/>
            </a:pPr>
            <a:endParaRPr lang="en-US" dirty="0"/>
          </a:p>
        </p:txBody>
      </p:sp>
    </p:spTree>
    <p:extLst>
      <p:ext uri="{BB962C8B-B14F-4D97-AF65-F5344CB8AC3E}">
        <p14:creationId xmlns:p14="http://schemas.microsoft.com/office/powerpoint/2010/main" xmlns="" val="877560931"/>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800100"/>
          </a:xfrm>
        </p:spPr>
        <p:txBody>
          <a:bodyPr/>
          <a:lstStyle/>
          <a:p>
            <a:r>
              <a:rPr lang="en-US" b="1" dirty="0" err="1" smtClean="0">
                <a:effectLst>
                  <a:outerShdw blurRad="38100" dist="38100" dir="2700000" algn="tl">
                    <a:srgbClr val="000000">
                      <a:alpha val="43137"/>
                    </a:srgbClr>
                  </a:outerShdw>
                </a:effectLst>
              </a:rPr>
              <a:t>CPhT</a:t>
            </a:r>
            <a:r>
              <a:rPr lang="en-US" b="1" dirty="0" smtClean="0">
                <a:effectLst>
                  <a:outerShdw blurRad="38100" dist="38100" dir="2700000" algn="tl">
                    <a:srgbClr val="000000">
                      <a:alpha val="43137"/>
                    </a:srgbClr>
                  </a:outerShdw>
                </a:effectLst>
              </a:rPr>
              <a:t> Commitment to Profession</a:t>
            </a:r>
            <a:endParaRPr lang="en-US" b="1" dirty="0">
              <a:effectLst>
                <a:outerShdw blurRad="38100" dist="38100" dir="2700000" algn="tl">
                  <a:srgbClr val="000000">
                    <a:alpha val="43137"/>
                  </a:srgbClr>
                </a:outerShdw>
              </a:effectLst>
            </a:endParaRPr>
          </a:p>
        </p:txBody>
      </p:sp>
      <p:sp>
        <p:nvSpPr>
          <p:cNvPr id="8" name="Content Placeholder 2"/>
          <p:cNvSpPr>
            <a:spLocks noGrp="1"/>
          </p:cNvSpPr>
          <p:nvPr>
            <p:ph sz="quarter" idx="1"/>
          </p:nvPr>
        </p:nvSpPr>
        <p:spPr>
          <a:xfrm>
            <a:off x="333050" y="1481959"/>
            <a:ext cx="8611253" cy="4981904"/>
          </a:xfrm>
        </p:spPr>
        <p:txBody>
          <a:bodyPr>
            <a:normAutofit fontScale="77500" lnSpcReduction="20000"/>
          </a:bodyPr>
          <a:lstStyle/>
          <a:p>
            <a:pPr>
              <a:buNone/>
            </a:pPr>
            <a:r>
              <a:rPr lang="en-US" sz="1800" i="1" dirty="0" smtClean="0"/>
              <a:t>Plans to remain in career as a pharmacy technician</a:t>
            </a:r>
            <a:endParaRPr lang="en-US" sz="1800" dirty="0" smtClean="0"/>
          </a:p>
          <a:p>
            <a:pPr>
              <a:buNone/>
            </a:pPr>
            <a:r>
              <a:rPr lang="en-US" sz="1400" dirty="0" smtClean="0"/>
              <a:t>				</a:t>
            </a:r>
            <a:r>
              <a:rPr lang="en-US" sz="1400" b="1" dirty="0" smtClean="0"/>
              <a:t>Community		Hospital		Total*</a:t>
            </a:r>
            <a:endParaRPr lang="en-US" sz="1400" dirty="0" smtClean="0"/>
          </a:p>
          <a:p>
            <a:pPr>
              <a:buNone/>
            </a:pPr>
            <a:r>
              <a:rPr lang="en-US" sz="1400" dirty="0" smtClean="0"/>
              <a:t>&lt; 2 years		 	  16 (06.8%) 	  	08 (07.3%)	 	  28 (06.7%)</a:t>
            </a:r>
          </a:p>
          <a:p>
            <a:pPr>
              <a:buNone/>
            </a:pPr>
            <a:r>
              <a:rPr lang="en-US" sz="1400" dirty="0" smtClean="0"/>
              <a:t>2-5 years			  62 (26.3%) 	  	17 (15.5%)	 	  99 (23.8%)</a:t>
            </a:r>
          </a:p>
          <a:p>
            <a:pPr>
              <a:buNone/>
            </a:pPr>
            <a:r>
              <a:rPr lang="en-US" sz="1400" dirty="0" smtClean="0"/>
              <a:t>5-10 years			  46 (19.5%) 	  	22 (20.0%)	 	  78 (18.8%)</a:t>
            </a:r>
          </a:p>
          <a:p>
            <a:pPr>
              <a:buNone/>
            </a:pPr>
            <a:r>
              <a:rPr lang="en-US" sz="1400" dirty="0" smtClean="0"/>
              <a:t>&gt; 10 years			112 (47.5%)	  	63 (57.3%)       		211 (50.7%)</a:t>
            </a:r>
          </a:p>
          <a:p>
            <a:pPr>
              <a:buNone/>
            </a:pPr>
            <a:endParaRPr lang="en-US" sz="1400" dirty="0" smtClean="0"/>
          </a:p>
          <a:p>
            <a:pPr>
              <a:buNone/>
            </a:pPr>
            <a:r>
              <a:rPr lang="en-US" sz="1800" i="1" dirty="0" smtClean="0"/>
              <a:t>Characterization of plans to remain as a pharmacy technician</a:t>
            </a:r>
            <a:endParaRPr lang="en-US" sz="1800" dirty="0" smtClean="0"/>
          </a:p>
          <a:p>
            <a:pPr>
              <a:buNone/>
            </a:pPr>
            <a:r>
              <a:rPr lang="en-US" sz="1400" dirty="0" smtClean="0"/>
              <a:t>				  </a:t>
            </a:r>
            <a:r>
              <a:rPr lang="en-US" sz="1400" b="1" dirty="0" smtClean="0"/>
              <a:t>Community		  Hospital		Total*</a:t>
            </a:r>
            <a:endParaRPr lang="en-US" sz="1400" dirty="0" smtClean="0"/>
          </a:p>
          <a:p>
            <a:pPr>
              <a:spcBef>
                <a:spcPts val="0"/>
              </a:spcBef>
              <a:buNone/>
            </a:pPr>
            <a:r>
              <a:rPr lang="en-US" sz="1400" dirty="0" smtClean="0"/>
              <a:t>Looking to leave this career, altogether              21 (08.9%)  	                                08 (07.3%)	 	38 (05.2%)</a:t>
            </a:r>
          </a:p>
          <a:p>
            <a:pPr>
              <a:spcBef>
                <a:spcPts val="0"/>
              </a:spcBef>
              <a:buNone/>
            </a:pPr>
            <a:r>
              <a:rPr lang="en-US" sz="1400" dirty="0" smtClean="0"/>
              <a:t> </a:t>
            </a:r>
          </a:p>
          <a:p>
            <a:pPr>
              <a:spcBef>
                <a:spcPts val="0"/>
              </a:spcBef>
              <a:buNone/>
            </a:pPr>
            <a:r>
              <a:rPr lang="en-US" sz="1400" dirty="0" smtClean="0"/>
              <a:t>No plans currently, but might not take </a:t>
            </a:r>
          </a:p>
          <a:p>
            <a:pPr>
              <a:spcBef>
                <a:spcPts val="0"/>
              </a:spcBef>
              <a:buNone/>
            </a:pPr>
            <a:r>
              <a:rPr lang="en-US" sz="1400" dirty="0" smtClean="0"/>
              <a:t>much for me to change	  	    42 (17.9%)  	                               16 (14.5%)	 	65 (15.7%)</a:t>
            </a:r>
          </a:p>
          <a:p>
            <a:pPr>
              <a:spcBef>
                <a:spcPts val="0"/>
              </a:spcBef>
              <a:buNone/>
            </a:pPr>
            <a:endParaRPr lang="en-US" sz="1400" dirty="0" smtClean="0"/>
          </a:p>
          <a:p>
            <a:pPr>
              <a:spcBef>
                <a:spcPts val="0"/>
              </a:spcBef>
              <a:buNone/>
            </a:pPr>
            <a:r>
              <a:rPr lang="en-US" sz="1400" dirty="0" smtClean="0"/>
              <a:t>In spite of challenges, I hope to make </a:t>
            </a:r>
          </a:p>
          <a:p>
            <a:pPr>
              <a:spcBef>
                <a:spcPts val="0"/>
              </a:spcBef>
              <a:buNone/>
            </a:pPr>
            <a:r>
              <a:rPr lang="en-US" sz="1400" dirty="0" smtClean="0"/>
              <a:t>this a career for some time	    	    87 (37.0%)	  	  44 (40.0%)                               154 (37.1%)</a:t>
            </a:r>
          </a:p>
          <a:p>
            <a:pPr>
              <a:spcBef>
                <a:spcPts val="0"/>
              </a:spcBef>
              <a:buNone/>
            </a:pPr>
            <a:endParaRPr lang="en-US" sz="1400" dirty="0" smtClean="0"/>
          </a:p>
          <a:p>
            <a:pPr>
              <a:spcBef>
                <a:spcPts val="0"/>
              </a:spcBef>
              <a:buNone/>
            </a:pPr>
            <a:r>
              <a:rPr lang="en-US" sz="1400" dirty="0" smtClean="0"/>
              <a:t>Completely committed to this career </a:t>
            </a:r>
          </a:p>
          <a:p>
            <a:pPr>
              <a:spcBef>
                <a:spcPts val="0"/>
              </a:spcBef>
              <a:buNone/>
            </a:pPr>
            <a:r>
              <a:rPr lang="en-US" sz="1400" dirty="0" smtClean="0"/>
              <a:t>for my entire work life	  	    85 (36.2%)	  	  42 (38.2%)      	158 (38.1%)</a:t>
            </a:r>
          </a:p>
          <a:p>
            <a:pPr>
              <a:spcBef>
                <a:spcPts val="0"/>
              </a:spcBef>
              <a:buNone/>
            </a:pPr>
            <a:endParaRPr lang="en-US" sz="1800" dirty="0" smtClean="0"/>
          </a:p>
          <a:p>
            <a:pPr>
              <a:buNone/>
            </a:pPr>
            <a:r>
              <a:rPr lang="en-US" sz="1800" i="1" dirty="0" smtClean="0"/>
              <a:t>When ending work as a technician, I will . . . </a:t>
            </a:r>
            <a:endParaRPr lang="en-US" sz="1800" dirty="0" smtClean="0"/>
          </a:p>
          <a:p>
            <a:pPr>
              <a:buNone/>
            </a:pPr>
            <a:r>
              <a:rPr lang="en-US" sz="1400" dirty="0" smtClean="0"/>
              <a:t>				 </a:t>
            </a:r>
            <a:r>
              <a:rPr lang="en-US" sz="1400" b="1" dirty="0" smtClean="0"/>
              <a:t>Community		Hospital		 Total*</a:t>
            </a:r>
            <a:endParaRPr lang="en-US" sz="1400" dirty="0" smtClean="0"/>
          </a:p>
          <a:p>
            <a:pPr>
              <a:buNone/>
            </a:pPr>
            <a:r>
              <a:rPr lang="en-US" sz="1400" dirty="0" smtClean="0"/>
              <a:t>Retire			103 (43.8%)	  	66 (60.0%)      	                            204 (49.2%)</a:t>
            </a:r>
          </a:p>
          <a:p>
            <a:pPr>
              <a:buNone/>
            </a:pPr>
            <a:r>
              <a:rPr lang="en-US" sz="1400" dirty="0" smtClean="0"/>
              <a:t>Change to another type of health care </a:t>
            </a:r>
          </a:p>
          <a:p>
            <a:pPr>
              <a:buNone/>
            </a:pPr>
            <a:r>
              <a:rPr lang="en-US" sz="1400" dirty="0" smtClean="0"/>
              <a:t>position			  64 (27.2%)	  	23 (20.9%)      	                             101 (24.3%)</a:t>
            </a:r>
          </a:p>
          <a:p>
            <a:pPr>
              <a:buNone/>
            </a:pPr>
            <a:r>
              <a:rPr lang="en-US" sz="1400" dirty="0" smtClean="0"/>
              <a:t>Change to a non-health care position	  23 (09.8%)  	  	05 (04.5%)	 	   41 (09.9%)</a:t>
            </a:r>
          </a:p>
          <a:p>
            <a:pPr>
              <a:buNone/>
            </a:pPr>
            <a:r>
              <a:rPr lang="en-US" sz="1400" dirty="0" smtClean="0"/>
              <a:t>Attend a college or university	                               22 (09.4%)  	  	12 (10.9%)	 	   37 (08.9%)</a:t>
            </a:r>
          </a:p>
          <a:p>
            <a:pPr>
              <a:buNone/>
            </a:pPr>
            <a:r>
              <a:rPr lang="en-US" sz="1400" dirty="0" smtClean="0"/>
              <a:t>Other			  23 (09.8%)  	  	04 (03.6%)	 	   32 (07.7%)</a:t>
            </a:r>
          </a:p>
          <a:p>
            <a:pPr>
              <a:spcBef>
                <a:spcPts val="0"/>
              </a:spcBef>
              <a:buNone/>
            </a:pPr>
            <a:endParaRPr lang="en-US" sz="1400" dirty="0" smtClean="0"/>
          </a:p>
          <a:p>
            <a:pPr>
              <a:buNone/>
            </a:pPr>
            <a:endParaRPr lang="en-US" sz="1400" dirty="0"/>
          </a:p>
        </p:txBody>
      </p:sp>
    </p:spTree>
    <p:extLst>
      <p:ext uri="{BB962C8B-B14F-4D97-AF65-F5344CB8AC3E}">
        <p14:creationId xmlns:p14="http://schemas.microsoft.com/office/powerpoint/2010/main" xmlns="" val="3566261610"/>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
            <a:ext cx="9144000" cy="819150"/>
          </a:xfrm>
        </p:spPr>
        <p:txBody>
          <a:bodyPr/>
          <a:lstStyle/>
          <a:p>
            <a:r>
              <a:rPr lang="en-US" b="1" dirty="0" smtClean="0">
                <a:effectLst>
                  <a:outerShdw blurRad="38100" dist="38100" dir="2700000" algn="tl">
                    <a:srgbClr val="000000">
                      <a:alpha val="43137"/>
                    </a:srgbClr>
                  </a:outerShdw>
                </a:effectLst>
              </a:rPr>
              <a:t>Additional Analyses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262759" y="1291238"/>
            <a:ext cx="8450317" cy="4351338"/>
          </a:xfrm>
        </p:spPr>
        <p:txBody>
          <a:bodyPr>
            <a:normAutofit lnSpcReduction="10000"/>
          </a:bodyPr>
          <a:lstStyle/>
          <a:p>
            <a:pPr>
              <a:lnSpc>
                <a:spcPct val="150000"/>
              </a:lnSpc>
            </a:pPr>
            <a:r>
              <a:rPr lang="en-US" dirty="0" smtClean="0"/>
              <a:t>Higher commitment (profession &amp; employer) reported by those working more hours/week</a:t>
            </a:r>
          </a:p>
          <a:p>
            <a:pPr>
              <a:lnSpc>
                <a:spcPct val="150000"/>
              </a:lnSpc>
            </a:pPr>
            <a:r>
              <a:rPr lang="en-US" dirty="0" smtClean="0"/>
              <a:t>Females reported higher levels of employer and especially profession commitment</a:t>
            </a:r>
          </a:p>
          <a:p>
            <a:pPr>
              <a:lnSpc>
                <a:spcPct val="150000"/>
              </a:lnSpc>
            </a:pPr>
            <a:r>
              <a:rPr lang="en-US" dirty="0" smtClean="0"/>
              <a:t>Higher profession commitment reported by those who became a technician through recommendation of a friend or due to a desire to help people</a:t>
            </a:r>
            <a:endParaRPr lang="en-US" dirty="0"/>
          </a:p>
        </p:txBody>
      </p:sp>
    </p:spTree>
    <p:extLst>
      <p:ext uri="{BB962C8B-B14F-4D97-AF65-F5344CB8AC3E}">
        <p14:creationId xmlns:p14="http://schemas.microsoft.com/office/powerpoint/2010/main" xmlns="" val="23059137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fontAlgn="auto" hangingPunct="1">
              <a:spcAft>
                <a:spcPts val="0"/>
              </a:spcAft>
              <a:defRPr/>
            </a:pPr>
            <a:r>
              <a:rPr lang="en-US" b="1" dirty="0">
                <a:effectLst>
                  <a:outerShdw blurRad="38100" dist="38100" dir="2700000" algn="tl">
                    <a:srgbClr val="000000">
                      <a:alpha val="43137"/>
                    </a:srgbClr>
                  </a:outerShdw>
                </a:effectLst>
              </a:rPr>
              <a:t>Intervals of Importance</a:t>
            </a:r>
          </a:p>
        </p:txBody>
      </p:sp>
      <p:sp>
        <p:nvSpPr>
          <p:cNvPr id="19458" name="Rectangle 3"/>
          <p:cNvSpPr>
            <a:spLocks noGrp="1" noChangeArrowheads="1"/>
          </p:cNvSpPr>
          <p:nvPr>
            <p:ph sz="quarter" idx="1"/>
          </p:nvPr>
        </p:nvSpPr>
        <p:spPr/>
        <p:txBody>
          <a:bodyPr/>
          <a:lstStyle/>
          <a:p>
            <a:pPr eaLnBrk="1" hangingPunct="1"/>
            <a:r>
              <a:rPr lang="en-US" smtClean="0"/>
              <a:t>5 = Is absolutely essential to the function of the business in every way. If not always performed to the highest standards, the pharmacy would suffer significantly in its attempt to attain its mission</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
            <a:ext cx="9144000" cy="819150"/>
          </a:xfrm>
        </p:spPr>
        <p:txBody>
          <a:bodyPr/>
          <a:lstStyle/>
          <a:p>
            <a:r>
              <a:rPr lang="en-US" b="1" dirty="0" smtClean="0">
                <a:effectLst>
                  <a:outerShdw blurRad="38100" dist="38100" dir="2700000" algn="tl">
                    <a:srgbClr val="000000">
                      <a:alpha val="43137"/>
                    </a:srgbClr>
                  </a:outerShdw>
                </a:effectLst>
              </a:rPr>
              <a:t>Additional Correlation Analyses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262759" y="1481959"/>
            <a:ext cx="8555420" cy="5060741"/>
          </a:xfrm>
        </p:spPr>
        <p:txBody>
          <a:bodyPr>
            <a:normAutofit fontScale="92500" lnSpcReduction="10000"/>
          </a:bodyPr>
          <a:lstStyle/>
          <a:p>
            <a:r>
              <a:rPr lang="en-US" dirty="0"/>
              <a:t>Job satisfaction very highly correlated with employer commitment and highly, yet inversely correlated with stress </a:t>
            </a:r>
          </a:p>
          <a:p>
            <a:r>
              <a:rPr lang="en-US" dirty="0"/>
              <a:t>Satisfaction </a:t>
            </a:r>
            <a:r>
              <a:rPr lang="en-US" dirty="0" smtClean="0"/>
              <a:t>is highly </a:t>
            </a:r>
            <a:r>
              <a:rPr lang="en-US" dirty="0"/>
              <a:t>correlated with commitment to the </a:t>
            </a:r>
            <a:r>
              <a:rPr lang="en-US" dirty="0" smtClean="0"/>
              <a:t>profession</a:t>
            </a:r>
          </a:p>
          <a:p>
            <a:pPr lvl="1"/>
            <a:r>
              <a:rPr lang="en-US" dirty="0" smtClean="0"/>
              <a:t>There are </a:t>
            </a:r>
            <a:r>
              <a:rPr lang="en-US" dirty="0"/>
              <a:t>a</a:t>
            </a:r>
            <a:r>
              <a:rPr lang="en-US" dirty="0" smtClean="0"/>
              <a:t>lso </a:t>
            </a:r>
            <a:r>
              <a:rPr lang="en-US" dirty="0"/>
              <a:t>strong relationships with perceived usefulness of supervisor mentoring, OJT, and peer </a:t>
            </a:r>
            <a:r>
              <a:rPr lang="en-US" dirty="0" smtClean="0"/>
              <a:t>mentoring</a:t>
            </a:r>
            <a:endParaRPr lang="en-US" dirty="0"/>
          </a:p>
          <a:p>
            <a:r>
              <a:rPr lang="en-US" dirty="0"/>
              <a:t>Stress levels </a:t>
            </a:r>
            <a:r>
              <a:rPr lang="en-US" dirty="0" smtClean="0"/>
              <a:t>are inversely </a:t>
            </a:r>
            <a:r>
              <a:rPr lang="en-US" dirty="0"/>
              <a:t>correlated with employer and profession </a:t>
            </a:r>
            <a:r>
              <a:rPr lang="en-US" dirty="0" smtClean="0"/>
              <a:t>commitment</a:t>
            </a:r>
            <a:endParaRPr lang="en-US" dirty="0"/>
          </a:p>
          <a:p>
            <a:r>
              <a:rPr lang="en-US" dirty="0"/>
              <a:t>Stress </a:t>
            </a:r>
            <a:r>
              <a:rPr lang="en-US" dirty="0" smtClean="0"/>
              <a:t>is not </a:t>
            </a:r>
            <a:r>
              <a:rPr lang="en-US" dirty="0"/>
              <a:t>associated with perceived usefulness of </a:t>
            </a:r>
            <a:r>
              <a:rPr lang="en-US" dirty="0" smtClean="0"/>
              <a:t>training </a:t>
            </a:r>
          </a:p>
          <a:p>
            <a:r>
              <a:rPr lang="en-US" dirty="0" smtClean="0"/>
              <a:t>Satisfaction </a:t>
            </a:r>
            <a:r>
              <a:rPr lang="en-US" dirty="0"/>
              <a:t>is important, but not the sole factor contributing to commitment. </a:t>
            </a:r>
          </a:p>
          <a:p>
            <a:pPr>
              <a:lnSpc>
                <a:spcPct val="150000"/>
              </a:lnSpc>
            </a:pPr>
            <a:endParaRPr lang="en-US" dirty="0"/>
          </a:p>
        </p:txBody>
      </p:sp>
    </p:spTree>
    <p:extLst>
      <p:ext uri="{BB962C8B-B14F-4D97-AF65-F5344CB8AC3E}">
        <p14:creationId xmlns:p14="http://schemas.microsoft.com/office/powerpoint/2010/main" xmlns="" val="2957320198"/>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
            <a:ext cx="9144000" cy="819150"/>
          </a:xfrm>
        </p:spPr>
        <p:txBody>
          <a:bodyPr/>
          <a:lstStyle/>
          <a:p>
            <a:r>
              <a:rPr lang="en-US" b="1" dirty="0" smtClean="0">
                <a:effectLst>
                  <a:outerShdw blurRad="38100" dist="38100" dir="2700000" algn="tl">
                    <a:srgbClr val="000000">
                      <a:alpha val="43137"/>
                    </a:srgbClr>
                  </a:outerShdw>
                </a:effectLst>
              </a:rPr>
              <a:t>Geographic Considerations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130070" y="1429407"/>
            <a:ext cx="8515351" cy="5428599"/>
          </a:xfrm>
        </p:spPr>
        <p:txBody>
          <a:bodyPr>
            <a:normAutofit fontScale="92500"/>
          </a:bodyPr>
          <a:lstStyle/>
          <a:p>
            <a:r>
              <a:rPr lang="en-US" sz="2600" dirty="0"/>
              <a:t>Slightly higher levels of job satisfaction reported by </a:t>
            </a:r>
            <a:r>
              <a:rPr lang="en-US" sz="2600" dirty="0" err="1"/>
              <a:t>CPhTs</a:t>
            </a:r>
            <a:r>
              <a:rPr lang="en-US" sz="2600" dirty="0"/>
              <a:t> from Texas and from West regions</a:t>
            </a:r>
          </a:p>
          <a:p>
            <a:r>
              <a:rPr lang="en-US" sz="2600" dirty="0"/>
              <a:t>More </a:t>
            </a:r>
            <a:r>
              <a:rPr lang="en-US" sz="2600" dirty="0" err="1"/>
              <a:t>CPhTs</a:t>
            </a:r>
            <a:r>
              <a:rPr lang="en-US" sz="2600" dirty="0"/>
              <a:t> from Texas and from West </a:t>
            </a:r>
            <a:r>
              <a:rPr lang="en-US" sz="2600" dirty="0" err="1" smtClean="0"/>
              <a:t>req’d</a:t>
            </a:r>
            <a:r>
              <a:rPr lang="en-US" sz="2600" dirty="0" smtClean="0"/>
              <a:t> </a:t>
            </a:r>
            <a:r>
              <a:rPr lang="en-US" sz="2600" dirty="0"/>
              <a:t>to be certified</a:t>
            </a:r>
          </a:p>
          <a:p>
            <a:r>
              <a:rPr lang="en-US" sz="2600" dirty="0" smtClean="0"/>
              <a:t>Higher </a:t>
            </a:r>
            <a:r>
              <a:rPr lang="en-US" sz="2600" dirty="0"/>
              <a:t>use of OJT reported from those in Midwest </a:t>
            </a:r>
            <a:r>
              <a:rPr lang="en-US" sz="2600" dirty="0" smtClean="0"/>
              <a:t>and </a:t>
            </a:r>
            <a:r>
              <a:rPr lang="en-US" sz="2600" dirty="0"/>
              <a:t>Northeast regions</a:t>
            </a:r>
          </a:p>
          <a:p>
            <a:r>
              <a:rPr lang="en-US" sz="2600" dirty="0"/>
              <a:t>In community pharmacy, those in Texas </a:t>
            </a:r>
            <a:r>
              <a:rPr lang="en-US" sz="2600" dirty="0" smtClean="0"/>
              <a:t>and Southeast </a:t>
            </a:r>
            <a:r>
              <a:rPr lang="en-US" sz="2600" dirty="0"/>
              <a:t>regions more involved in verifying the work of other technicians</a:t>
            </a:r>
          </a:p>
          <a:p>
            <a:r>
              <a:rPr lang="en-US" sz="2600" dirty="0"/>
              <a:t>In hospital pharmacy, those from West &amp; Midwest regions more likely involved in floor stock and related </a:t>
            </a:r>
            <a:r>
              <a:rPr lang="en-US" sz="2600" dirty="0" smtClean="0"/>
              <a:t>activities</a:t>
            </a:r>
          </a:p>
          <a:p>
            <a:pPr lvl="1"/>
            <a:r>
              <a:rPr lang="en-US" sz="1900" dirty="0" smtClean="0"/>
              <a:t>All </a:t>
            </a:r>
            <a:r>
              <a:rPr lang="en-US" sz="1900" dirty="0"/>
              <a:t>respondents from Northeast region involved in sterile </a:t>
            </a:r>
            <a:r>
              <a:rPr lang="en-US" sz="1900" dirty="0" smtClean="0"/>
              <a:t>compounding</a:t>
            </a:r>
          </a:p>
          <a:p>
            <a:pPr lvl="1"/>
            <a:r>
              <a:rPr lang="en-US" sz="1900" dirty="0" err="1" smtClean="0"/>
              <a:t>CPhTs</a:t>
            </a:r>
            <a:r>
              <a:rPr lang="en-US" sz="1900" dirty="0" smtClean="0"/>
              <a:t> </a:t>
            </a:r>
            <a:r>
              <a:rPr lang="en-US" sz="1900" dirty="0"/>
              <a:t>from West more likely involved in management of medication distribution and other systems</a:t>
            </a:r>
          </a:p>
          <a:p>
            <a:endParaRPr lang="en-US" dirty="0"/>
          </a:p>
          <a:p>
            <a:endParaRPr lang="en-US" dirty="0"/>
          </a:p>
        </p:txBody>
      </p:sp>
    </p:spTree>
    <p:extLst>
      <p:ext uri="{BB962C8B-B14F-4D97-AF65-F5344CB8AC3E}">
        <p14:creationId xmlns:p14="http://schemas.microsoft.com/office/powerpoint/2010/main" xmlns="" val="49024327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1066800"/>
          </a:xfrm>
        </p:spPr>
        <p:txBody>
          <a:bodyPr>
            <a:normAutofit fontScale="90000"/>
          </a:bodyPr>
          <a:lstStyle/>
          <a:p>
            <a:r>
              <a:rPr lang="en-US" b="1" dirty="0" smtClean="0">
                <a:effectLst>
                  <a:outerShdw blurRad="38100" dist="38100" dir="2700000" algn="tl">
                    <a:srgbClr val="000000">
                      <a:alpha val="43137"/>
                    </a:srgbClr>
                  </a:outerShdw>
                </a:effectLst>
              </a:rPr>
              <a:t>Additional Findings with Regard to Practice Setting</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294290" y="1325566"/>
            <a:ext cx="8492357" cy="5264420"/>
          </a:xfrm>
        </p:spPr>
        <p:txBody>
          <a:bodyPr>
            <a:normAutofit lnSpcReduction="10000"/>
          </a:bodyPr>
          <a:lstStyle/>
          <a:p>
            <a:r>
              <a:rPr lang="en-US" dirty="0" smtClean="0"/>
              <a:t>In Community Pharmacy: </a:t>
            </a:r>
          </a:p>
          <a:p>
            <a:pPr lvl="1"/>
            <a:r>
              <a:rPr lang="en-US" dirty="0" smtClean="0"/>
              <a:t>CPhTs more involved in patient counseling reported higher stress </a:t>
            </a:r>
          </a:p>
          <a:p>
            <a:pPr lvl="1"/>
            <a:r>
              <a:rPr lang="en-US" dirty="0" smtClean="0"/>
              <a:t>CPhTs involved in the use of technology reported higher profession commitment  </a:t>
            </a:r>
          </a:p>
          <a:p>
            <a:r>
              <a:rPr lang="en-US" dirty="0" smtClean="0"/>
              <a:t>In Hospital/Health-systems Pharmacy: </a:t>
            </a:r>
          </a:p>
          <a:p>
            <a:pPr lvl="1"/>
            <a:r>
              <a:rPr lang="en-US" dirty="0" smtClean="0"/>
              <a:t>Higher stress was reported by those CPhTs involved in compounding chemotherapeutic agents and in criteria-based screening of medication records </a:t>
            </a:r>
          </a:p>
          <a:p>
            <a:pPr lvl="1"/>
            <a:r>
              <a:rPr lang="en-US" dirty="0" smtClean="0"/>
              <a:t>Lower stress reported by those involved in purchasing activities </a:t>
            </a:r>
          </a:p>
          <a:p>
            <a:pPr lvl="1"/>
            <a:r>
              <a:rPr lang="en-US" dirty="0" smtClean="0"/>
              <a:t>CPhTs with higher involvement in floor stock maintenance, inventory management, controlled substance management, billing activities, and repackaging reported higher levels of profession commitment </a:t>
            </a:r>
          </a:p>
          <a:p>
            <a:pPr lvl="1"/>
            <a:endParaRPr lang="en-US" dirty="0" smtClean="0"/>
          </a:p>
          <a:p>
            <a:endParaRPr lang="en-US" dirty="0"/>
          </a:p>
        </p:txBody>
      </p:sp>
    </p:spTree>
    <p:extLst>
      <p:ext uri="{BB962C8B-B14F-4D97-AF65-F5344CB8AC3E}">
        <p14:creationId xmlns:p14="http://schemas.microsoft.com/office/powerpoint/2010/main" xmlns="" val="3252672420"/>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3485" y="165834"/>
            <a:ext cx="7886701" cy="885200"/>
          </a:xfrm>
        </p:spPr>
        <p:txBody>
          <a:bodyPr>
            <a:normAutofit fontScale="90000"/>
          </a:bodyPr>
          <a:lstStyle/>
          <a:p>
            <a:r>
              <a:rPr lang="en-US" sz="2800" b="1" dirty="0" smtClean="0">
                <a:effectLst>
                  <a:outerShdw blurRad="38100" dist="38100" dir="2700000" algn="tl">
                    <a:srgbClr val="000000">
                      <a:alpha val="43137"/>
                    </a:srgbClr>
                  </a:outerShdw>
                </a:effectLst>
              </a:rPr>
              <a:t>Usefulness of Training Correlates with Other Variables</a:t>
            </a:r>
            <a:endParaRPr lang="en-US" sz="2800" b="1" dirty="0">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231228" y="1497381"/>
            <a:ext cx="8460827" cy="4871887"/>
          </a:xfrm>
        </p:spPr>
        <p:txBody>
          <a:bodyPr>
            <a:normAutofit/>
          </a:bodyPr>
          <a:lstStyle/>
          <a:p>
            <a:r>
              <a:rPr lang="en-US" dirty="0" smtClean="0"/>
              <a:t>Satisfaction highly correlated with employer &amp; profession commitment and highly inversely correlated with stress </a:t>
            </a:r>
          </a:p>
          <a:p>
            <a:endParaRPr lang="en-US" dirty="0" smtClean="0"/>
          </a:p>
          <a:p>
            <a:r>
              <a:rPr lang="en-US" dirty="0" smtClean="0"/>
              <a:t>Strong associations/correlations between perceived utility of education/training modality with satisfaction, stress, and commitment. Thus, if a technician perceived usefulness of any of these training methods, then they would more likely be satisfied, committed, and less stressed on the job    </a:t>
            </a:r>
          </a:p>
          <a:p>
            <a:endParaRPr lang="en-US"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851337"/>
          </a:xfrm>
        </p:spPr>
        <p:txBody>
          <a:bodyPr>
            <a:normAutofit/>
          </a:bodyPr>
          <a:lstStyle/>
          <a:p>
            <a:r>
              <a:rPr lang="en-US" b="1" dirty="0" smtClean="0">
                <a:effectLst>
                  <a:outerShdw blurRad="38100" dist="38100" dir="2700000" algn="tl">
                    <a:srgbClr val="000000">
                      <a:alpha val="43137"/>
                    </a:srgbClr>
                  </a:outerShdw>
                </a:effectLst>
              </a:rPr>
              <a:t>Study Limitations and Strengths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304800" y="1471448"/>
            <a:ext cx="8460828" cy="4424862"/>
          </a:xfrm>
        </p:spPr>
        <p:txBody>
          <a:bodyPr>
            <a:normAutofit fontScale="92500" lnSpcReduction="10000"/>
          </a:bodyPr>
          <a:lstStyle/>
          <a:p>
            <a:r>
              <a:rPr lang="en-US" dirty="0"/>
              <a:t>The low response rate of the survey limits generalizability to the entire </a:t>
            </a:r>
            <a:r>
              <a:rPr lang="en-US" dirty="0" err="1"/>
              <a:t>CPhT</a:t>
            </a:r>
            <a:r>
              <a:rPr lang="en-US" dirty="0"/>
              <a:t> </a:t>
            </a:r>
            <a:r>
              <a:rPr lang="en-US" dirty="0" smtClean="0"/>
              <a:t>population</a:t>
            </a:r>
          </a:p>
          <a:p>
            <a:r>
              <a:rPr lang="en-US" dirty="0" smtClean="0"/>
              <a:t>Only </a:t>
            </a:r>
            <a:r>
              <a:rPr lang="en-US" dirty="0"/>
              <a:t>technicians certified through PTCB were </a:t>
            </a:r>
            <a:r>
              <a:rPr lang="en-US" dirty="0" smtClean="0"/>
              <a:t>sampled</a:t>
            </a:r>
            <a:endParaRPr lang="en-US" dirty="0"/>
          </a:p>
          <a:p>
            <a:r>
              <a:rPr lang="en-US" dirty="0"/>
              <a:t>Responses might have come more readily from those with either very favorable or very unfavorable attitudes toward their </a:t>
            </a:r>
            <a:r>
              <a:rPr lang="en-US" dirty="0" smtClean="0"/>
              <a:t>jobs/careers</a:t>
            </a:r>
            <a:endParaRPr lang="en-US" dirty="0"/>
          </a:p>
          <a:p>
            <a:r>
              <a:rPr lang="en-US" dirty="0"/>
              <a:t>The use of a randomized sampling procedure across an entire nation of </a:t>
            </a:r>
            <a:r>
              <a:rPr lang="en-US" dirty="0" err="1"/>
              <a:t>CPhTs</a:t>
            </a:r>
            <a:r>
              <a:rPr lang="en-US" dirty="0"/>
              <a:t> provides representativeness, and the proportion of respondents across practice setting, gender, age, and geographic location were commensurate with </a:t>
            </a:r>
            <a:r>
              <a:rPr lang="en-US" dirty="0" smtClean="0"/>
              <a:t>expectations</a:t>
            </a:r>
            <a:endParaRPr lang="en-US" dirty="0"/>
          </a:p>
          <a:p>
            <a:pPr lvl="1"/>
            <a:endParaRPr lang="en-US" dirty="0" smtClean="0"/>
          </a:p>
          <a:p>
            <a:endParaRPr lang="en-US" dirty="0"/>
          </a:p>
        </p:txBody>
      </p:sp>
    </p:spTree>
    <p:extLst>
      <p:ext uri="{BB962C8B-B14F-4D97-AF65-F5344CB8AC3E}">
        <p14:creationId xmlns:p14="http://schemas.microsoft.com/office/powerpoint/2010/main" xmlns="" val="3855466355"/>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Limitations and Strengths (cont’d)</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p:txBody>
          <a:bodyPr>
            <a:normAutofit lnSpcReduction="10000"/>
          </a:bodyPr>
          <a:lstStyle/>
          <a:p>
            <a:r>
              <a:rPr lang="en-US" dirty="0" smtClean="0"/>
              <a:t>Responses to the quality of work life questions aligned with expectations </a:t>
            </a:r>
          </a:p>
          <a:p>
            <a:r>
              <a:rPr lang="en-US" dirty="0" smtClean="0"/>
              <a:t>Psychometric evaluation of responses demonstrated very good internal consistency reliability and construct validity</a:t>
            </a:r>
          </a:p>
          <a:p>
            <a:r>
              <a:rPr lang="en-US" dirty="0" smtClean="0"/>
              <a:t>The results of the semi-structured, in-depth interviews are subject to the limitations inherent to use of this approach </a:t>
            </a:r>
          </a:p>
          <a:p>
            <a:pPr lvl="1"/>
            <a:r>
              <a:rPr lang="en-US" dirty="0" smtClean="0"/>
              <a:t>These interviews were used to provide richness in information and to induce theory</a:t>
            </a:r>
          </a:p>
          <a:p>
            <a:pPr lvl="1"/>
            <a:r>
              <a:rPr lang="en-US" dirty="0" smtClean="0"/>
              <a:t>The resultant data are not meant to be </a:t>
            </a:r>
            <a:r>
              <a:rPr lang="en-US" dirty="0" err="1" smtClean="0"/>
              <a:t>generalizable</a:t>
            </a:r>
            <a:r>
              <a:rPr lang="en-US" dirty="0" smtClean="0"/>
              <a:t> beyond the small sample of respondents. </a:t>
            </a:r>
          </a:p>
          <a:p>
            <a:endParaRPr lang="en-US"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699" y="154120"/>
            <a:ext cx="8731011" cy="854873"/>
          </a:xfrm>
        </p:spPr>
        <p:txBody>
          <a:bodyPr/>
          <a:lstStyle/>
          <a:p>
            <a:r>
              <a:rPr lang="en-US" b="1" dirty="0" smtClean="0">
                <a:effectLst>
                  <a:outerShdw blurRad="38100" dist="38100" dir="2700000" algn="tl">
                    <a:srgbClr val="000000">
                      <a:alpha val="43137"/>
                    </a:srgbClr>
                  </a:outerShdw>
                </a:effectLst>
              </a:rPr>
              <a:t>Discussion Points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273269" y="1470296"/>
            <a:ext cx="8129501" cy="4983056"/>
          </a:xfrm>
        </p:spPr>
        <p:txBody>
          <a:bodyPr>
            <a:normAutofit fontScale="92500" lnSpcReduction="10000"/>
          </a:bodyPr>
          <a:lstStyle/>
          <a:p>
            <a:r>
              <a:rPr lang="en-US" dirty="0" err="1" smtClean="0"/>
              <a:t>CPhTs</a:t>
            </a:r>
            <a:r>
              <a:rPr lang="en-US" dirty="0" smtClean="0"/>
              <a:t> perform a large array of functions. There might be opportunity for more engagement in certain functions, particularly in the hospital/health system setting</a:t>
            </a:r>
          </a:p>
          <a:p>
            <a:r>
              <a:rPr lang="en-US" dirty="0" smtClean="0"/>
              <a:t>Involvement in certain functions associated with greater commitment, satisfaction, and stress. Management of systems activities often associated with greater satisfaction and commitment</a:t>
            </a:r>
          </a:p>
          <a:p>
            <a:r>
              <a:rPr lang="en-US" dirty="0" err="1" smtClean="0"/>
              <a:t>CPhTs</a:t>
            </a:r>
            <a:r>
              <a:rPr lang="en-US" dirty="0" smtClean="0"/>
              <a:t> often entered the profession due to the desire to be in a healthcare field and for wanting to help people. Many were recruited successfully by a pharmacist; pharmacists and peers might be effective in future recruitment strategies</a:t>
            </a:r>
          </a:p>
          <a:p>
            <a:endParaRPr lang="en-US" dirty="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
            <a:ext cx="9144000" cy="830316"/>
          </a:xfrm>
        </p:spPr>
        <p:txBody>
          <a:bodyPr/>
          <a:lstStyle/>
          <a:p>
            <a:r>
              <a:rPr lang="en-US" b="1" dirty="0" smtClean="0">
                <a:effectLst>
                  <a:outerShdw blurRad="38100" dist="38100" dir="2700000" algn="tl">
                    <a:srgbClr val="000000">
                      <a:alpha val="43137"/>
                    </a:srgbClr>
                  </a:outerShdw>
                </a:effectLst>
              </a:rPr>
              <a:t>Discussion Points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223549" y="1460937"/>
            <a:ext cx="8657691" cy="4674019"/>
          </a:xfrm>
        </p:spPr>
        <p:txBody>
          <a:bodyPr>
            <a:normAutofit lnSpcReduction="10000"/>
          </a:bodyPr>
          <a:lstStyle/>
          <a:p>
            <a:r>
              <a:rPr lang="en-US" sz="2600" dirty="0" smtClean="0"/>
              <a:t>While OJT, peer mentorship, and previous experience were deemed most helpful, all types of training/education evaluated were deemed quite helpful, including PTCB certification </a:t>
            </a:r>
          </a:p>
          <a:p>
            <a:r>
              <a:rPr lang="en-US" sz="2600" dirty="0" smtClean="0"/>
              <a:t>The more helpful the training, the better quality of work life outcomes reported</a:t>
            </a:r>
          </a:p>
          <a:p>
            <a:r>
              <a:rPr lang="en-US" sz="2600" dirty="0" smtClean="0"/>
              <a:t>While CPhTs reported relatively high levels of commitment, there are a number of them who indicated that it might not take that much for them to leave their employer, primarily, and the profession, secondarily</a:t>
            </a:r>
          </a:p>
          <a:p>
            <a:r>
              <a:rPr lang="en-US" sz="2600" dirty="0" smtClean="0"/>
              <a:t>CPhTs reported lower satisfaction with rate of pay, level of stress, and opportunities for advancement</a:t>
            </a:r>
          </a:p>
          <a:p>
            <a:endParaRPr lang="en-US" dirty="0" smtClean="0"/>
          </a:p>
          <a:p>
            <a:endParaRPr lang="en-US" dirty="0"/>
          </a:p>
        </p:txBody>
      </p:sp>
    </p:spTree>
    <p:extLst>
      <p:ext uri="{BB962C8B-B14F-4D97-AF65-F5344CB8AC3E}">
        <p14:creationId xmlns:p14="http://schemas.microsoft.com/office/powerpoint/2010/main" xmlns="" val="2815526199"/>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6286" y="165834"/>
            <a:ext cx="8881590" cy="664483"/>
          </a:xfrm>
        </p:spPr>
        <p:txBody>
          <a:bodyPr/>
          <a:lstStyle/>
          <a:p>
            <a:r>
              <a:rPr lang="en-US" b="1" dirty="0" smtClean="0">
                <a:effectLst>
                  <a:outerShdw blurRad="38100" dist="38100" dir="2700000" algn="tl">
                    <a:srgbClr val="000000">
                      <a:alpha val="43137"/>
                    </a:srgbClr>
                  </a:outerShdw>
                </a:effectLst>
              </a:rPr>
              <a:t>Discussion Points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325822" y="1587061"/>
            <a:ext cx="8460826" cy="4603531"/>
          </a:xfrm>
        </p:spPr>
        <p:txBody>
          <a:bodyPr>
            <a:normAutofit fontScale="92500" lnSpcReduction="10000"/>
          </a:bodyPr>
          <a:lstStyle/>
          <a:p>
            <a:r>
              <a:rPr lang="en-US" dirty="0" smtClean="0"/>
              <a:t>While mostly consistent, there are a few differences across practice setting with regard to satisfiers and stressors on the job</a:t>
            </a:r>
          </a:p>
          <a:p>
            <a:endParaRPr lang="en-US" dirty="0" smtClean="0"/>
          </a:p>
          <a:p>
            <a:r>
              <a:rPr lang="en-US" dirty="0" err="1" smtClean="0"/>
              <a:t>CPhTs</a:t>
            </a:r>
            <a:r>
              <a:rPr lang="en-US" dirty="0" smtClean="0"/>
              <a:t> reported satisfaction with ability to use their knowledge. The ability to use one’s knowledge deemed very important for commitment and other quality of work life issues</a:t>
            </a:r>
          </a:p>
          <a:p>
            <a:endParaRPr lang="en-US" dirty="0" smtClean="0"/>
          </a:p>
          <a:p>
            <a:r>
              <a:rPr lang="en-US" dirty="0" smtClean="0"/>
              <a:t>There are some regional differences in </a:t>
            </a:r>
            <a:r>
              <a:rPr lang="en-US" dirty="0" err="1" smtClean="0"/>
              <a:t>CPhT</a:t>
            </a:r>
            <a:r>
              <a:rPr lang="en-US" dirty="0" smtClean="0"/>
              <a:t> practice functions, and this bears out in their reported commitment and quality of work life</a:t>
            </a:r>
          </a:p>
          <a:p>
            <a:endParaRPr lang="en-US" dirty="0"/>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Recent Research and News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p:txBody>
          <a:bodyPr/>
          <a:lstStyle/>
          <a:p>
            <a:r>
              <a:rPr lang="en-US" dirty="0" smtClean="0"/>
              <a:t>Evaluation of technician and </a:t>
            </a:r>
            <a:r>
              <a:rPr lang="en-US" dirty="0" err="1" smtClean="0"/>
              <a:t>pharmaconomist</a:t>
            </a:r>
            <a:r>
              <a:rPr lang="en-US" dirty="0" smtClean="0"/>
              <a:t> self-efficacies, need for achievement, and caring predispositions and behaviors</a:t>
            </a:r>
          </a:p>
          <a:p>
            <a:r>
              <a:rPr lang="en-US" dirty="0" smtClean="0"/>
              <a:t>U.S., Denmark, Canada, Australia, and New Zealand</a:t>
            </a:r>
          </a:p>
          <a:p>
            <a:r>
              <a:rPr lang="en-US" dirty="0" smtClean="0"/>
              <a:t>U.S. Pharmacy Technician Stakeholder Consensus </a:t>
            </a:r>
            <a:r>
              <a:rPr lang="en-US" dirty="0" err="1" smtClean="0"/>
              <a:t>Confernce</a:t>
            </a:r>
            <a:r>
              <a:rPr lang="en-US" dirty="0" smtClean="0"/>
              <a:t> (TSCC)</a:t>
            </a:r>
          </a:p>
          <a:p>
            <a:r>
              <a:rPr lang="en-US" dirty="0" smtClean="0"/>
              <a:t>FIP-commissioned study by Andrew Brown now public</a:t>
            </a:r>
          </a:p>
          <a:p>
            <a:r>
              <a:rPr lang="en-US" dirty="0" smtClean="0"/>
              <a:t>RSAP publication on advancements and deliberations made by a regulatory board</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301752" y="228600"/>
            <a:ext cx="8534400" cy="864476"/>
          </a:xfrm>
        </p:spPr>
        <p:txBody>
          <a:bodyPr>
            <a:normAutofit fontScale="90000"/>
          </a:bodyPr>
          <a:lstStyle/>
          <a:p>
            <a:pPr eaLnBrk="1" fontAlgn="auto" hangingPunct="1">
              <a:spcAft>
                <a:spcPts val="0"/>
              </a:spcAft>
              <a:defRPr/>
            </a:pPr>
            <a:r>
              <a:rPr lang="en-US" b="1" dirty="0">
                <a:effectLst>
                  <a:outerShdw blurRad="38100" dist="38100" dir="2700000" algn="tl">
                    <a:srgbClr val="000000">
                      <a:alpha val="43137"/>
                    </a:srgbClr>
                  </a:outerShdw>
                </a:effectLst>
              </a:rPr>
              <a:t>Calculation of Weights for the 20 Functions</a:t>
            </a:r>
          </a:p>
        </p:txBody>
      </p:sp>
      <p:sp>
        <p:nvSpPr>
          <p:cNvPr id="20482" name="Rectangle 3"/>
          <p:cNvSpPr>
            <a:spLocks noGrp="1" noChangeArrowheads="1"/>
          </p:cNvSpPr>
          <p:nvPr>
            <p:ph sz="quarter" idx="1"/>
          </p:nvPr>
        </p:nvSpPr>
        <p:spPr/>
        <p:txBody>
          <a:bodyPr>
            <a:normAutofit/>
          </a:bodyPr>
          <a:lstStyle/>
          <a:p>
            <a:pPr eaLnBrk="1" hangingPunct="1">
              <a:lnSpc>
                <a:spcPct val="80000"/>
              </a:lnSpc>
            </a:pPr>
            <a:r>
              <a:rPr lang="en-US" sz="2000" smtClean="0"/>
              <a:t>Creation of a frequency &amp; proportion table</a:t>
            </a:r>
          </a:p>
          <a:p>
            <a:pPr eaLnBrk="1" hangingPunct="1">
              <a:lnSpc>
                <a:spcPct val="80000"/>
              </a:lnSpc>
            </a:pPr>
            <a:endParaRPr lang="en-US" sz="2000" smtClean="0"/>
          </a:p>
          <a:p>
            <a:pPr eaLnBrk="1" hangingPunct="1">
              <a:lnSpc>
                <a:spcPct val="50000"/>
              </a:lnSpc>
            </a:pPr>
            <a:r>
              <a:rPr lang="en-US" sz="2000" smtClean="0"/>
              <a:t>S = l + (0.50 – Σpb)</a:t>
            </a:r>
          </a:p>
          <a:p>
            <a:pPr eaLnBrk="1" hangingPunct="1">
              <a:lnSpc>
                <a:spcPct val="50000"/>
              </a:lnSpc>
              <a:buFont typeface="Wingdings" pitchFamily="2" charset="2"/>
              <a:buNone/>
            </a:pPr>
            <a:r>
              <a:rPr lang="en-US" sz="2000" smtClean="0"/>
              <a:t>      --------------------</a:t>
            </a:r>
          </a:p>
          <a:p>
            <a:pPr eaLnBrk="1" hangingPunct="1">
              <a:lnSpc>
                <a:spcPct val="50000"/>
              </a:lnSpc>
              <a:buFont typeface="Wingdings" pitchFamily="2" charset="2"/>
              <a:buNone/>
            </a:pPr>
            <a:r>
              <a:rPr lang="en-US" sz="2000" smtClean="0"/>
              <a:t>	            Pw</a:t>
            </a:r>
          </a:p>
          <a:p>
            <a:pPr eaLnBrk="1" hangingPunct="1">
              <a:lnSpc>
                <a:spcPct val="50000"/>
              </a:lnSpc>
              <a:buFont typeface="Wingdings" pitchFamily="2" charset="2"/>
              <a:buNone/>
            </a:pPr>
            <a:r>
              <a:rPr lang="en-US" sz="2000" smtClean="0"/>
              <a:t>Where . . .</a:t>
            </a:r>
          </a:p>
          <a:p>
            <a:pPr eaLnBrk="1" hangingPunct="1">
              <a:lnSpc>
                <a:spcPct val="50000"/>
              </a:lnSpc>
              <a:buFont typeface="Wingdings" pitchFamily="2" charset="2"/>
              <a:buNone/>
            </a:pPr>
            <a:endParaRPr lang="en-US" sz="2000" smtClean="0"/>
          </a:p>
          <a:p>
            <a:pPr eaLnBrk="1" hangingPunct="1">
              <a:buFont typeface="Wingdings" pitchFamily="2" charset="2"/>
              <a:buNone/>
            </a:pPr>
            <a:r>
              <a:rPr lang="en-US" sz="2000" smtClean="0"/>
              <a:t>S = the median or scale value of the statement;</a:t>
            </a:r>
          </a:p>
          <a:p>
            <a:pPr eaLnBrk="1" hangingPunct="1">
              <a:buFont typeface="Wingdings" pitchFamily="2" charset="2"/>
              <a:buNone/>
            </a:pPr>
            <a:r>
              <a:rPr lang="en-US" sz="2000" smtClean="0"/>
              <a:t>l  = the lower limit of the interval in which the median falls</a:t>
            </a:r>
          </a:p>
          <a:p>
            <a:pPr eaLnBrk="1" hangingPunct="1">
              <a:buFont typeface="Wingdings" pitchFamily="2" charset="2"/>
              <a:buNone/>
            </a:pPr>
            <a:r>
              <a:rPr lang="en-US" sz="2000" smtClean="0"/>
              <a:t>Σpb = the sum of the proportions below the interval in which the median falls</a:t>
            </a:r>
          </a:p>
          <a:p>
            <a:pPr eaLnBrk="1" hangingPunct="1">
              <a:buFont typeface="Wingdings" pitchFamily="2" charset="2"/>
              <a:buNone/>
            </a:pPr>
            <a:r>
              <a:rPr lang="en-US" sz="2000" smtClean="0"/>
              <a:t>Pw = the proportion within the interval in which the median falls</a:t>
            </a:r>
          </a:p>
          <a:p>
            <a:pPr eaLnBrk="1" hangingPunct="1">
              <a:buFont typeface="Wingdings" pitchFamily="2" charset="2"/>
              <a:buNone/>
            </a:pPr>
            <a:endParaRPr lang="en-US" sz="2000" smtClean="0"/>
          </a:p>
          <a:p>
            <a:pPr eaLnBrk="1" hangingPunct="1">
              <a:lnSpc>
                <a:spcPct val="50000"/>
              </a:lnSpc>
              <a:buFont typeface="Wingdings" pitchFamily="2" charset="2"/>
              <a:buNone/>
            </a:pPr>
            <a:r>
              <a:rPr lang="en-US" sz="2000" smtClean="0"/>
              <a:t>      </a:t>
            </a: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Recent Research and News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p:txBody>
          <a:bodyPr>
            <a:normAutofit fontScale="92500"/>
          </a:bodyPr>
          <a:lstStyle/>
          <a:p>
            <a:r>
              <a:rPr lang="en-US" dirty="0" smtClean="0"/>
              <a:t>California paper on technician career laddering</a:t>
            </a:r>
          </a:p>
          <a:p>
            <a:r>
              <a:rPr lang="en-US" dirty="0" smtClean="0"/>
              <a:t>Advanced technician roles in New Zealand</a:t>
            </a:r>
          </a:p>
          <a:p>
            <a:r>
              <a:rPr lang="en-US" dirty="0" smtClean="0"/>
              <a:t>Evidence on improved patient safety</a:t>
            </a:r>
          </a:p>
          <a:p>
            <a:r>
              <a:rPr lang="en-US" dirty="0" smtClean="0"/>
              <a:t>Revalidation and skills mix studies in U.K.</a:t>
            </a:r>
          </a:p>
          <a:p>
            <a:r>
              <a:rPr lang="en-US" dirty="0" smtClean="0"/>
              <a:t>Intersection of technician responsibilities with new technologies</a:t>
            </a:r>
          </a:p>
          <a:p>
            <a:r>
              <a:rPr lang="en-US" dirty="0" smtClean="0"/>
              <a:t>Technician involvement in service recovery</a:t>
            </a:r>
          </a:p>
          <a:p>
            <a:r>
              <a:rPr lang="en-US" dirty="0" smtClean="0"/>
              <a:t>Learning processes of pharmacists &amp; support personnel</a:t>
            </a:r>
          </a:p>
          <a:p>
            <a:r>
              <a:rPr lang="en-US" dirty="0" smtClean="0"/>
              <a:t>Chronic care mgmt</a:t>
            </a:r>
          </a:p>
          <a:p>
            <a:r>
              <a:rPr lang="en-US" dirty="0" smtClean="0"/>
              <a:t>Social media??</a:t>
            </a:r>
          </a:p>
          <a:p>
            <a:endParaRPr lang="en-US" dirty="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Overall “Grand” Summary</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p:txBody>
          <a:bodyPr>
            <a:normAutofit lnSpcReduction="10000"/>
          </a:bodyPr>
          <a:lstStyle/>
          <a:p>
            <a:r>
              <a:rPr lang="en-US" dirty="0" smtClean="0"/>
              <a:t>Pharmacy technicians exhibit relatively high levels of stress, much of which owing to short staffing and dealing with the public</a:t>
            </a:r>
          </a:p>
          <a:p>
            <a:r>
              <a:rPr lang="en-US" dirty="0" smtClean="0"/>
              <a:t>They came into the profession through recruitment and through the desire to help people</a:t>
            </a:r>
          </a:p>
          <a:p>
            <a:r>
              <a:rPr lang="en-US" dirty="0" smtClean="0"/>
              <a:t>They appreciate the supervision and camaraderie of pharmacists, who should be even more engaged to develop them in lifelong careers</a:t>
            </a:r>
          </a:p>
          <a:p>
            <a:r>
              <a:rPr lang="en-US" dirty="0" smtClean="0"/>
              <a:t>In spite of stresses and low rates of pay, techs are rather committed to the profession, if not their organization; slight bumps in pay can mean much</a:t>
            </a:r>
            <a:endParaRPr lang="en-US" dirty="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Overall </a:t>
            </a:r>
            <a:r>
              <a:rPr lang="en-US" b="1" smtClean="0">
                <a:effectLst>
                  <a:outerShdw blurRad="38100" dist="38100" dir="2700000" algn="tl">
                    <a:srgbClr val="000000">
                      <a:alpha val="43137"/>
                    </a:srgbClr>
                  </a:outerShdw>
                </a:effectLst>
              </a:rPr>
              <a:t>“</a:t>
            </a:r>
            <a:r>
              <a:rPr lang="en-US" b="1" smtClean="0">
                <a:effectLst>
                  <a:outerShdw blurRad="38100" dist="38100" dir="2700000" algn="tl">
                    <a:srgbClr val="000000">
                      <a:alpha val="43137"/>
                    </a:srgbClr>
                  </a:outerShdw>
                </a:effectLst>
              </a:rPr>
              <a:t>Grand” Summary</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p:txBody>
          <a:bodyPr>
            <a:normAutofit fontScale="92500" lnSpcReduction="20000"/>
          </a:bodyPr>
          <a:lstStyle/>
          <a:p>
            <a:r>
              <a:rPr lang="en-US" dirty="0" smtClean="0"/>
              <a:t>Certain elements require incorporation into a more highly standardized education and training program</a:t>
            </a:r>
          </a:p>
          <a:p>
            <a:r>
              <a:rPr lang="en-US" dirty="0" smtClean="0"/>
              <a:t>Other elements can be incorporated into other educational and advanced certification modules</a:t>
            </a:r>
          </a:p>
          <a:p>
            <a:r>
              <a:rPr lang="en-US" dirty="0" smtClean="0"/>
              <a:t>The effects of ‘future uncertainty’ are extraordinarily deleterious; good mgmt/supervision can buffer much of the effects</a:t>
            </a:r>
          </a:p>
          <a:p>
            <a:r>
              <a:rPr lang="en-US" dirty="0" smtClean="0"/>
              <a:t>Technician commitment can be enhanced through their involvement in more cognitive roles</a:t>
            </a:r>
          </a:p>
          <a:p>
            <a:r>
              <a:rPr lang="en-US" dirty="0" smtClean="0"/>
              <a:t>Hospitals should have a more solid “game plan” and workflow for support cadres (and pharmacists)</a:t>
            </a:r>
          </a:p>
          <a:p>
            <a:r>
              <a:rPr lang="en-US" dirty="0" smtClean="0"/>
              <a:t>Pharmacy technician research and adjudication of issues finally getting much needed attention</a:t>
            </a:r>
          </a:p>
          <a:p>
            <a:endParaRPr lang="en-US" dirty="0" smtClean="0"/>
          </a:p>
          <a:p>
            <a:endParaRPr lang="en-US" dirty="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8537" y="1647492"/>
            <a:ext cx="6172200" cy="1143000"/>
          </a:xfrm>
        </p:spPr>
        <p:txBody>
          <a:bodyPr>
            <a:normAutofit/>
          </a:bodyPr>
          <a:lstStyle/>
          <a:p>
            <a:pPr algn="l"/>
            <a:r>
              <a:rPr lang="en-US" sz="5300" b="1" dirty="0" smtClean="0"/>
              <a:t>Questions</a:t>
            </a:r>
            <a:endParaRPr lang="en-US" sz="5300" b="1" dirty="0"/>
          </a:p>
        </p:txBody>
      </p:sp>
    </p:spTree>
    <p:extLst>
      <p:ext uri="{BB962C8B-B14F-4D97-AF65-F5344CB8AC3E}">
        <p14:creationId xmlns:p14="http://schemas.microsoft.com/office/powerpoint/2010/main" xmlns="" val="1401449416"/>
      </p:ext>
    </p:extLst>
  </p:cSld>
  <p:clrMapOvr>
    <a:masterClrMapping/>
  </p:clrMapOvr>
  <mc:AlternateContent xmlns:mc="http://schemas.openxmlformats.org/markup-compatibility/2006">
    <mc:Choice xmlns:p14="http://schemas.microsoft.com/office/powerpoint/2010/main" xmlns="" Requires="p14">
      <p:transition p14:dur="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301752" y="228599"/>
            <a:ext cx="8534400" cy="843455"/>
          </a:xfrm>
        </p:spPr>
        <p:txBody>
          <a:bodyPr>
            <a:noAutofit/>
          </a:bodyPr>
          <a:lstStyle/>
          <a:p>
            <a:pPr eaLnBrk="1" fontAlgn="auto" hangingPunct="1">
              <a:spcAft>
                <a:spcPts val="0"/>
              </a:spcAft>
              <a:defRPr/>
            </a:pPr>
            <a:r>
              <a:rPr lang="en-US" sz="2800" b="1" dirty="0">
                <a:effectLst>
                  <a:outerShdw blurRad="38100" dist="38100" dir="2700000" algn="tl">
                    <a:srgbClr val="000000">
                      <a:alpha val="43137"/>
                    </a:srgbClr>
                  </a:outerShdw>
                </a:effectLst>
              </a:rPr>
              <a:t>Examples of Pharmacists’ Assigned Weights to Technicians’ Functions</a:t>
            </a:r>
          </a:p>
        </p:txBody>
      </p:sp>
      <p:sp>
        <p:nvSpPr>
          <p:cNvPr id="21506" name="Rectangle 3"/>
          <p:cNvSpPr>
            <a:spLocks noGrp="1" noChangeArrowheads="1"/>
          </p:cNvSpPr>
          <p:nvPr>
            <p:ph sz="quarter" idx="1"/>
          </p:nvPr>
        </p:nvSpPr>
        <p:spPr/>
        <p:txBody>
          <a:bodyPr>
            <a:normAutofit/>
          </a:bodyPr>
          <a:lstStyle/>
          <a:p>
            <a:pPr eaLnBrk="1" hangingPunct="1"/>
            <a:r>
              <a:rPr lang="en-US" dirty="0" smtClean="0"/>
              <a:t>Receiving and interviewing patients	4.88</a:t>
            </a:r>
          </a:p>
          <a:p>
            <a:pPr eaLnBrk="1" hangingPunct="1"/>
            <a:endParaRPr lang="en-US" dirty="0" smtClean="0"/>
          </a:p>
          <a:p>
            <a:pPr eaLnBrk="1" hangingPunct="1"/>
            <a:r>
              <a:rPr lang="en-US" dirty="0" smtClean="0"/>
              <a:t>Maintaining a positive image		3.93</a:t>
            </a:r>
          </a:p>
          <a:p>
            <a:pPr eaLnBrk="1" hangingPunct="1"/>
            <a:endParaRPr lang="en-US" dirty="0" smtClean="0"/>
          </a:p>
          <a:p>
            <a:pPr eaLnBrk="1" hangingPunct="1"/>
            <a:r>
              <a:rPr lang="en-US" dirty="0" smtClean="0"/>
              <a:t>Maintaining cleanliness			3.00</a:t>
            </a:r>
          </a:p>
          <a:p>
            <a:pPr eaLnBrk="1" hangingPunct="1"/>
            <a:endParaRPr lang="en-US" dirty="0" smtClean="0"/>
          </a:p>
          <a:p>
            <a:pPr eaLnBrk="1" hangingPunct="1"/>
            <a:r>
              <a:rPr lang="en-US" dirty="0" smtClean="0"/>
              <a:t>Training other staff members 		2.70</a:t>
            </a:r>
          </a:p>
          <a:p>
            <a:pPr eaLnBrk="1" hangingPunct="1"/>
            <a:endParaRPr lang="en-US" dirty="0" smtClean="0"/>
          </a:p>
          <a:p>
            <a:pPr eaLnBrk="1" hangingPunct="1"/>
            <a:r>
              <a:rPr lang="en-US" dirty="0" smtClean="0"/>
              <a:t>Performing billing &amp; </a:t>
            </a:r>
            <a:r>
              <a:rPr lang="en-US" dirty="0" err="1" smtClean="0"/>
              <a:t>accting</a:t>
            </a:r>
            <a:r>
              <a:rPr lang="en-US" dirty="0" smtClean="0"/>
              <a:t> </a:t>
            </a:r>
            <a:r>
              <a:rPr lang="en-US" dirty="0" err="1" smtClean="0"/>
              <a:t>fxs</a:t>
            </a:r>
            <a:r>
              <a:rPr lang="en-US" dirty="0" smtClean="0"/>
              <a:t>		2.01</a:t>
            </a:r>
          </a:p>
          <a:p>
            <a:pPr eaLnBrk="1" hangingPunct="1"/>
            <a:endParaRPr lang="en-US"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Civic</Template>
  <TotalTime>7620</TotalTime>
  <Words>4222</Words>
  <Application>Microsoft Office PowerPoint</Application>
  <PresentationFormat>On-screen Show (4:3)</PresentationFormat>
  <Paragraphs>924</Paragraphs>
  <Slides>83</Slides>
  <Notes>4</Notes>
  <HiddenSlides>0</HiddenSlides>
  <MMClips>0</MMClips>
  <ScaleCrop>false</ScaleCrop>
  <HeadingPairs>
    <vt:vector size="4" baseType="variant">
      <vt:variant>
        <vt:lpstr>Theme</vt:lpstr>
      </vt:variant>
      <vt:variant>
        <vt:i4>1</vt:i4>
      </vt:variant>
      <vt:variant>
        <vt:lpstr>Slide Titles</vt:lpstr>
      </vt:variant>
      <vt:variant>
        <vt:i4>83</vt:i4>
      </vt:variant>
    </vt:vector>
  </HeadingPairs>
  <TitlesOfParts>
    <vt:vector size="84" baseType="lpstr">
      <vt:lpstr>Civic</vt:lpstr>
      <vt:lpstr>Pharmacy Workforce (Technician) Studies: A Decade of Research</vt:lpstr>
      <vt:lpstr>Pharmacy Technicians</vt:lpstr>
      <vt:lpstr>Literature on Pharmacy Technicians</vt:lpstr>
      <vt:lpstr>Initial Study—Development of a Tool to Evaluate the Performance of Technicians in Community Pharmacy</vt:lpstr>
      <vt:lpstr>Developing the Tool</vt:lpstr>
      <vt:lpstr>Intervals of Importance</vt:lpstr>
      <vt:lpstr>Intervals of Importance</vt:lpstr>
      <vt:lpstr>Calculation of Weights for the 20 Functions</vt:lpstr>
      <vt:lpstr>Examples of Pharmacists’ Assigned Weights to Technicians’ Functions</vt:lpstr>
      <vt:lpstr>Implications</vt:lpstr>
      <vt:lpstr>Next Study—Evaluation of Certified Technicians’ Quality of Worklife Issues</vt:lpstr>
      <vt:lpstr>Snapshot (Phase 1)</vt:lpstr>
      <vt:lpstr>Respondents’ Work Setting</vt:lpstr>
      <vt:lpstr>Quality of Worklife Descriptive Data</vt:lpstr>
      <vt:lpstr>Relationships Between Practice Setting and...</vt:lpstr>
      <vt:lpstr>Structural Model of CPhT Job Satisfaction (Phase 2): Hypotheses Tested</vt:lpstr>
      <vt:lpstr>Hypotheses . . . (continued)</vt:lpstr>
      <vt:lpstr>Implications</vt:lpstr>
      <vt:lpstr>Job Turnover Intentions (Phase 3): Reasons to Leave </vt:lpstr>
      <vt:lpstr>Reasons to Remain</vt:lpstr>
      <vt:lpstr>Rate of Pay and Employment Intentions </vt:lpstr>
      <vt:lpstr>Regression of Intention to Remain with Current Employer</vt:lpstr>
      <vt:lpstr>Regression of Commitment on Remaining Variables</vt:lpstr>
      <vt:lpstr>Implications</vt:lpstr>
      <vt:lpstr>Job Training &amp; Education Needs (Phase 4)</vt:lpstr>
      <vt:lpstr>Rankings of Factors Contributing to Medication Preparation Errors</vt:lpstr>
      <vt:lpstr>Perceived Need for Additional Training (Continuing education)</vt:lpstr>
      <vt:lpstr>Interest in Specialty Certification Programs (n)</vt:lpstr>
      <vt:lpstr>Implications</vt:lpstr>
      <vt:lpstr>Ensuing Study—Determining the Value of Pharmacy Technician Certification</vt:lpstr>
      <vt:lpstr>Interview Schedule</vt:lpstr>
      <vt:lpstr>Findings</vt:lpstr>
      <vt:lpstr>Phase 2—Quantitative Survey</vt:lpstr>
      <vt:lpstr>Findings</vt:lpstr>
      <vt:lpstr>In the Institutional Care Setting . . .</vt:lpstr>
      <vt:lpstr>In the Ambulatory Care Setting . . .</vt:lpstr>
      <vt:lpstr>Overall</vt:lpstr>
      <vt:lpstr>Recent Study Commissioned by Pharmacy Technician Accreditation Commission (PTAC)</vt:lpstr>
      <vt:lpstr>Background and Rationale</vt:lpstr>
      <vt:lpstr>Background and Rationale</vt:lpstr>
      <vt:lpstr>Study Objectives</vt:lpstr>
      <vt:lpstr>Study Methods</vt:lpstr>
      <vt:lpstr>Qualitative Phase</vt:lpstr>
      <vt:lpstr>Quantitative Phase</vt:lpstr>
      <vt:lpstr>Results</vt:lpstr>
      <vt:lpstr>Qualitative (Semi-structured, In-depth Interviews)</vt:lpstr>
      <vt:lpstr>Career Impetus</vt:lpstr>
      <vt:lpstr>Job Responsibilities</vt:lpstr>
      <vt:lpstr>Quality of Work Life</vt:lpstr>
      <vt:lpstr>Equitable Partnership</vt:lpstr>
      <vt:lpstr>Survey Respondent Characteristics</vt:lpstr>
      <vt:lpstr>Survey Respondent Characteristics</vt:lpstr>
      <vt:lpstr>Respondents’ Primary Practice Setting</vt:lpstr>
      <vt:lpstr>Requirement to Become Certified</vt:lpstr>
      <vt:lpstr>Reasons for Becoming A Technician*</vt:lpstr>
      <vt:lpstr>Reasons for Becoming a Technician</vt:lpstr>
      <vt:lpstr>Respondents’ Method of Training</vt:lpstr>
      <vt:lpstr>Helpfulness of Education/Training Modality in Preparation for Current Work Responsibilities</vt:lpstr>
      <vt:lpstr>Community CPhTs’ Level of Involvement, Perceived Importance to Them, and to the Employer</vt:lpstr>
      <vt:lpstr>Community Pharmacy CPhT Task/Activity Involvement</vt:lpstr>
      <vt:lpstr>Hospital/Health System CPhTs’ Level of Involvement, Perceived Importance to Them, and to the Employer</vt:lpstr>
      <vt:lpstr>Hospital/Health System CPhTs’ Level of Involvement, Perceived Importance to Them, and to the Employer</vt:lpstr>
      <vt:lpstr>Hospital/Health System CPhT Task/Activity Involvement</vt:lpstr>
      <vt:lpstr>CPhT Satisfaction with Various Facets of their Job</vt:lpstr>
      <vt:lpstr>Contributors to CPhT Stress</vt:lpstr>
      <vt:lpstr>CPhTs Reporting Highest Levels of Stress, by Factor/Facet of Work</vt:lpstr>
      <vt:lpstr>CPhT Commitment to Employer</vt:lpstr>
      <vt:lpstr>CPhT Commitment to Profession</vt:lpstr>
      <vt:lpstr>Additional Analyses</vt:lpstr>
      <vt:lpstr>Additional Correlation Analyses</vt:lpstr>
      <vt:lpstr>Geographic Considerations</vt:lpstr>
      <vt:lpstr>Additional Findings with Regard to Practice Setting</vt:lpstr>
      <vt:lpstr>Usefulness of Training Correlates with Other Variables</vt:lpstr>
      <vt:lpstr>Study Limitations and Strengths</vt:lpstr>
      <vt:lpstr>Limitations and Strengths (cont’d)</vt:lpstr>
      <vt:lpstr>Discussion Points</vt:lpstr>
      <vt:lpstr>Discussion Points</vt:lpstr>
      <vt:lpstr>Discussion Points</vt:lpstr>
      <vt:lpstr>Recent Research and News</vt:lpstr>
      <vt:lpstr>Recent Research and News</vt:lpstr>
      <vt:lpstr>Overall “Grand” Summary</vt:lpstr>
      <vt:lpstr>Overall “Grand” Summary</vt:lpstr>
      <vt:lpstr>Questions</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Ekoma, Jeffrey</dc:creator>
  <cp:lastModifiedBy>Shane Desselle</cp:lastModifiedBy>
  <cp:revision>141</cp:revision>
  <dcterms:created xsi:type="dcterms:W3CDTF">2016-03-30T18:03:32Z</dcterms:created>
  <dcterms:modified xsi:type="dcterms:W3CDTF">2017-05-22T16:48:00Z</dcterms:modified>
</cp:coreProperties>
</file>